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695" r:id="rId2"/>
    <p:sldMasterId id="2147483696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Spear (she/her)" initials="" lastIdx="1" clrIdx="0"/>
  <p:cmAuthor id="1" name="Barbara Webb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86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c8a421a28_1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ec8a421a28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df697abdd_0_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edf697abd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edf697abdd_0_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2edf697abd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edf697abdd_0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edf697abd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ec8a421a28_1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2ec8a421a28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c8a421a28_1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2ec8a421a28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8596f760a_1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278596f760a_1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ec8a421a28_1_1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3000"/>
              </a:lnSpc>
              <a:spcBef>
                <a:spcPts val="0"/>
              </a:spcBef>
              <a:spcAft>
                <a:spcPts val="1400"/>
              </a:spcAft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410" name="Google Shape;410;g2ec8a421a28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ec8a421a28_1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When you partner with someone in the community, you are your own brand and doing your own public 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image. </a:t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Wear your t-shirt, pin, hat, etc. That is your opportunity to showcase who Rotary is and share your story. 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2ec8a421a28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ec8a421a28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•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Importance of knowing your community demographics and needs (use local data to tailor the approach)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•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Various methods for understanding your community: Polls, surveys, focus groups etc 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•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Use local data and resources to tailor your approach.</a:t>
            </a:r>
            <a:b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</a:b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•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Importance of engaging your volunteers and members.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•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Strategies for involving them in community outreach and public image efforts.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•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Recognizing and celebrating their contributions.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2ec8a421a28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ec8a421a28_1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SKIP THIS SLIDE - GROUP HAS DECIDED/D. Rau</a:t>
            </a:r>
            <a:endParaRPr/>
          </a:p>
        </p:txBody>
      </p:sp>
      <p:sp>
        <p:nvSpPr>
          <p:cNvPr id="443" name="Google Shape;443;g2ec8a421a28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ec8a421a28_1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ec8a421a28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ec8a421a28_1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2ec8a421a28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ef4bb1f095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2ef4bb1f095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ef4bb1f095_5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Storytelling</a:t>
            </a:r>
            <a:endParaRPr sz="3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Visibility, Credibility, Reputation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actions you take and the content you produce</a:t>
            </a:r>
            <a:endParaRPr sz="3000">
              <a:solidFill>
                <a:schemeClr val="dk1"/>
              </a:solidFill>
            </a:endParaRPr>
          </a:p>
          <a:p>
            <a:pPr marL="330200" lvl="1" indent="-1651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en" sz="1800">
                <a:solidFill>
                  <a:srgbClr val="333333"/>
                </a:solidFill>
              </a:rPr>
              <a:t>What makes you different?</a:t>
            </a:r>
            <a:endParaRPr sz="700">
              <a:solidFill>
                <a:schemeClr val="dk1"/>
              </a:solidFill>
            </a:endParaRPr>
          </a:p>
          <a:p>
            <a:pPr marL="584200" lvl="3" indent="-1524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￭"/>
            </a:pPr>
            <a:r>
              <a:rPr lang="en" sz="1400">
                <a:solidFill>
                  <a:srgbClr val="333333"/>
                </a:solidFill>
              </a:rPr>
              <a:t>Focus on relevance</a:t>
            </a:r>
            <a:endParaRPr sz="700">
              <a:solidFill>
                <a:schemeClr val="dk1"/>
              </a:solidFill>
            </a:endParaRPr>
          </a:p>
          <a:p>
            <a:pPr marL="330200" lvl="1" indent="-1651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en" sz="1800">
                <a:solidFill>
                  <a:srgbClr val="333333"/>
                </a:solidFill>
              </a:rPr>
              <a:t>Understand what makes a meaningful story.</a:t>
            </a:r>
            <a:endParaRPr sz="700">
              <a:solidFill>
                <a:schemeClr val="dk1"/>
              </a:solidFill>
            </a:endParaRPr>
          </a:p>
          <a:p>
            <a:pPr marL="584200" lvl="3" indent="-1524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￭"/>
            </a:pPr>
            <a:r>
              <a:rPr lang="en" sz="1400">
                <a:solidFill>
                  <a:srgbClr val="333333"/>
                </a:solidFill>
              </a:rPr>
              <a:t>Who – What – Where – When – Why</a:t>
            </a:r>
            <a:endParaRPr sz="700">
              <a:solidFill>
                <a:schemeClr val="dk1"/>
              </a:solidFill>
            </a:endParaRPr>
          </a:p>
          <a:p>
            <a:pPr marL="330200" lvl="1" indent="-1651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</a:pPr>
            <a:r>
              <a:rPr lang="en" sz="1800">
                <a:solidFill>
                  <a:srgbClr val="333333"/>
                </a:solidFill>
              </a:rPr>
              <a:t>Impact your audience emotionally, mentally and even physically</a:t>
            </a:r>
            <a:endParaRPr sz="700">
              <a:solidFill>
                <a:schemeClr val="dk1"/>
              </a:solidFill>
            </a:endParaRPr>
          </a:p>
          <a:p>
            <a:pPr marL="584200" lvl="3" indent="-1524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￭"/>
            </a:pPr>
            <a:r>
              <a:rPr lang="en" sz="1400">
                <a:solidFill>
                  <a:srgbClr val="333333"/>
                </a:solidFill>
              </a:rPr>
              <a:t>Evoke pride, empathy, joy</a:t>
            </a:r>
            <a:endParaRPr sz="700">
              <a:solidFill>
                <a:schemeClr val="dk1"/>
              </a:solidFill>
            </a:endParaRPr>
          </a:p>
          <a:p>
            <a:pPr marL="584200" lvl="3" indent="-1524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￭"/>
            </a:pPr>
            <a:r>
              <a:rPr lang="en" sz="1400">
                <a:solidFill>
                  <a:srgbClr val="333333"/>
                </a:solidFill>
              </a:rPr>
              <a:t>Compel readers to act – donate, participate, join Rotary</a:t>
            </a:r>
            <a:endParaRPr/>
          </a:p>
        </p:txBody>
      </p:sp>
      <p:sp>
        <p:nvSpPr>
          <p:cNvPr id="493" name="Google Shape;493;g2ef4bb1f095_5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ef4bb1f095_5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Website – Social Media - Website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Sharing with Purpose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Ways to achieve a strong digital presence</a:t>
            </a:r>
            <a:endParaRPr sz="1200">
              <a:solidFill>
                <a:schemeClr val="dk1"/>
              </a:solidFill>
            </a:endParaRPr>
          </a:p>
          <a:p>
            <a:pPr marL="330200" lvl="1" indent="-1270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</a:pPr>
            <a:r>
              <a:rPr lang="en" sz="1200">
                <a:solidFill>
                  <a:srgbClr val="333333"/>
                </a:solidFill>
              </a:rPr>
              <a:t>Be consistent with your brand</a:t>
            </a:r>
            <a:endParaRPr sz="1200">
              <a:solidFill>
                <a:schemeClr val="dk1"/>
              </a:solidFill>
            </a:endParaRPr>
          </a:p>
          <a:p>
            <a:pPr marL="584200" lvl="3" indent="-1397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￭"/>
            </a:pPr>
            <a:r>
              <a:rPr lang="en" sz="1200">
                <a:solidFill>
                  <a:srgbClr val="333333"/>
                </a:solidFill>
              </a:rPr>
              <a:t>Rotary District  - Rotary Club</a:t>
            </a:r>
            <a:endParaRPr sz="1200">
              <a:solidFill>
                <a:schemeClr val="dk1"/>
              </a:solidFill>
            </a:endParaRPr>
          </a:p>
          <a:p>
            <a:pPr marL="330200" lvl="1" indent="-1270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</a:pPr>
            <a:r>
              <a:rPr lang="en" sz="1200">
                <a:solidFill>
                  <a:srgbClr val="333333"/>
                </a:solidFill>
              </a:rPr>
              <a:t>Focus on your audience.</a:t>
            </a:r>
            <a:endParaRPr sz="1200">
              <a:solidFill>
                <a:schemeClr val="dk1"/>
              </a:solidFill>
            </a:endParaRPr>
          </a:p>
          <a:p>
            <a:pPr marL="584200" lvl="3" indent="-1397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￭"/>
            </a:pPr>
            <a:r>
              <a:rPr lang="en" sz="1200">
                <a:solidFill>
                  <a:srgbClr val="333333"/>
                </a:solidFill>
              </a:rPr>
              <a:t>Target your demographic – Rotary – Rotaract - Interact</a:t>
            </a:r>
            <a:endParaRPr sz="1200">
              <a:solidFill>
                <a:schemeClr val="dk1"/>
              </a:solidFill>
            </a:endParaRPr>
          </a:p>
          <a:p>
            <a:pPr marL="330200" lvl="1" indent="-1270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</a:pPr>
            <a:r>
              <a:rPr lang="en" sz="1200">
                <a:solidFill>
                  <a:srgbClr val="333333"/>
                </a:solidFill>
              </a:rPr>
              <a:t>Make use of social media to drive readers to your website</a:t>
            </a:r>
            <a:endParaRPr sz="1200">
              <a:solidFill>
                <a:schemeClr val="dk1"/>
              </a:solidFill>
            </a:endParaRPr>
          </a:p>
          <a:p>
            <a:pPr marL="584200" lvl="3" indent="-1397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￭"/>
            </a:pPr>
            <a:r>
              <a:rPr lang="en" sz="1200">
                <a:solidFill>
                  <a:srgbClr val="333333"/>
                </a:solidFill>
              </a:rPr>
              <a:t>Write stories – Upload to your Rotary Website – Share to Facebook, Instagram or Twitter</a:t>
            </a:r>
            <a:endParaRPr sz="1200">
              <a:solidFill>
                <a:schemeClr val="dk1"/>
              </a:solidFill>
            </a:endParaRPr>
          </a:p>
          <a:p>
            <a:pPr marL="901700" lvl="5" indent="-1524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Char char="⚬"/>
            </a:pPr>
            <a:r>
              <a:rPr lang="en" sz="1200">
                <a:solidFill>
                  <a:srgbClr val="333333"/>
                </a:solidFill>
              </a:rPr>
              <a:t>(Limit Social Media to what your group can handle) </a:t>
            </a:r>
            <a:endParaRPr sz="1200"/>
          </a:p>
        </p:txBody>
      </p:sp>
      <p:sp>
        <p:nvSpPr>
          <p:cNvPr id="527" name="Google Shape;527;g2ef4bb1f095_5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ef4bb1f09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ef4bb1f09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ef4bb1f095_5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2ef4bb1f095_5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ef4bb1f095_5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2ef4bb1f095_5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edf697abdd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edf697abdd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edf697abdd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edf697abdd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ec8a421a28_1_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g2ec8a421a28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df697abdd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resource, available for free at My Rotary @Rotary.org.     Start a new Rotary year, new job, may be presented with a challenge or question.///on demand 24/7 like streaming favorite TV show or podcast///short courses for busy lives.  </a:t>
            </a:r>
            <a:endParaRPr/>
          </a:p>
        </p:txBody>
      </p:sp>
      <p:sp>
        <p:nvSpPr>
          <p:cNvPr id="303" name="Google Shape;303;g2edf697abd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edf697abdd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You’re here for Public Image so start with a good number of very relevant helpful topics.  Social Media. Websites, PR.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2edf697ab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df697abdd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all ROtary ambassadors.  Youll make a more positive impression, the more you know about our organization so explore things like Rotary Basics, Foundation, OTHER valuable info to help you speak more comfortably and confidently.  </a:t>
            </a:r>
            <a:endParaRPr/>
          </a:p>
        </p:txBody>
      </p:sp>
      <p:sp>
        <p:nvSpPr>
          <p:cNvPr id="322" name="Google Shape;322;g2edf697abd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edf697abdd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Leadership Mentoring, Communication, speeches, toastmasters.  SUGGESTION:  Make Learning Center a part of your meeting program.  Actually go through a course so all can learn together and members can see how easy and valuable it is.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edf697abd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edf697abdd_0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edf697abd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df697abdd_0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2edf697abd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df697abdd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2edf697abd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68575" tIns="0" rIns="68575" bIns="1028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4762500" y="1606153"/>
            <a:ext cx="4152900" cy="235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2"/>
          </p:nvPr>
        </p:nvSpPr>
        <p:spPr>
          <a:xfrm>
            <a:off x="419100" y="1606154"/>
            <a:ext cx="3733800" cy="851297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3"/>
          </p:nvPr>
        </p:nvSpPr>
        <p:spPr>
          <a:xfrm>
            <a:off x="415925" y="2537724"/>
            <a:ext cx="3740150" cy="148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 rot="10800000" flipH="1">
            <a:off x="0" y="0"/>
            <a:ext cx="9144000" cy="115503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285749" y="1606550"/>
            <a:ext cx="8629649" cy="302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500"/>
              <a:buChar char="•"/>
              <a:defRPr sz="1500">
                <a:solidFill>
                  <a:srgbClr val="333333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Char char="•"/>
              <a:defRPr sz="1400">
                <a:solidFill>
                  <a:srgbClr val="333333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  <a:defRPr sz="1200"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  <a:defRPr sz="1200">
                <a:solidFill>
                  <a:srgbClr val="333333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subTitle" idx="1"/>
          </p:nvPr>
        </p:nvSpPr>
        <p:spPr>
          <a:xfrm>
            <a:off x="257175" y="3090047"/>
            <a:ext cx="8629650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DAA"/>
              </a:buClr>
              <a:buSzPts val="2400"/>
              <a:buNone/>
              <a:defRPr sz="2400" b="1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257175" y="2473599"/>
            <a:ext cx="8629650" cy="61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DAA"/>
              </a:buClr>
              <a:buSzPts val="3600"/>
              <a:buFont typeface="Arial"/>
              <a:buNone/>
              <a:defRPr sz="3600" b="1" cap="none">
                <a:solidFill>
                  <a:srgbClr val="005D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127" y="242432"/>
            <a:ext cx="1957220" cy="1964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3364127" y="0"/>
            <a:ext cx="5218169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8595D"/>
              </a:buClr>
              <a:buSzPts val="1500"/>
              <a:buNone/>
              <a:defRPr sz="1500">
                <a:solidFill>
                  <a:srgbClr val="48595D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1500"/>
              <a:buChar char="•"/>
              <a:defRPr sz="1500">
                <a:solidFill>
                  <a:srgbClr val="48595D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1400"/>
              <a:buChar char="•"/>
              <a:defRPr sz="1400">
                <a:solidFill>
                  <a:srgbClr val="48595D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1200"/>
              <a:buChar char="•"/>
              <a:defRPr sz="1200">
                <a:solidFill>
                  <a:srgbClr val="48595D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308591" y="0"/>
            <a:ext cx="2927672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1B5C"/>
              </a:buClr>
              <a:buSzPts val="2700"/>
              <a:buFont typeface="Arial"/>
              <a:buNone/>
              <a:defRPr sz="2700" b="1">
                <a:solidFill>
                  <a:srgbClr val="D91B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body" idx="1"/>
          </p:nvPr>
        </p:nvSpPr>
        <p:spPr>
          <a:xfrm>
            <a:off x="2352294" y="509717"/>
            <a:ext cx="3387852" cy="371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900"/>
              <a:buNone/>
              <a:defRPr sz="900">
                <a:solidFill>
                  <a:srgbClr val="48595D"/>
                </a:solidFill>
              </a:defRPr>
            </a:lvl1pPr>
            <a:lvl2pPr marL="914400" lvl="1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900"/>
              <a:buChar char="•"/>
              <a:defRPr sz="900">
                <a:solidFill>
                  <a:srgbClr val="48595D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900"/>
              <a:buChar char="•"/>
              <a:defRPr sz="900">
                <a:solidFill>
                  <a:srgbClr val="48595D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900"/>
              <a:buChar char="•"/>
              <a:defRPr sz="900">
                <a:solidFill>
                  <a:srgbClr val="48595D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8595D"/>
              </a:buClr>
              <a:buSzPts val="900"/>
              <a:buChar char="•"/>
              <a:defRPr sz="900">
                <a:solidFill>
                  <a:srgbClr val="48595D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349758" y="0"/>
            <a:ext cx="178308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91B5C"/>
              </a:buClr>
              <a:buSzPts val="2700"/>
              <a:buFont typeface="Arial"/>
              <a:buNone/>
              <a:defRPr sz="2700" b="1">
                <a:solidFill>
                  <a:srgbClr val="D91B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>
            <a:spLocks noGrp="1"/>
          </p:cNvSpPr>
          <p:nvPr>
            <p:ph type="pic" idx="2"/>
          </p:nvPr>
        </p:nvSpPr>
        <p:spPr>
          <a:xfrm>
            <a:off x="5846167" y="1"/>
            <a:ext cx="3106303" cy="51434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782785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2"/>
          <p:cNvSpPr/>
          <p:nvPr/>
        </p:nvSpPr>
        <p:spPr>
          <a:xfrm>
            <a:off x="0" y="0"/>
            <a:ext cx="9144000" cy="378278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68575" tIns="20572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100"/>
          </a:p>
        </p:txBody>
      </p:sp>
      <p:sp>
        <p:nvSpPr>
          <p:cNvPr id="97" name="Google Shape;97;p22"/>
          <p:cNvSpPr/>
          <p:nvPr/>
        </p:nvSpPr>
        <p:spPr>
          <a:xfrm>
            <a:off x="0" y="3782786"/>
            <a:ext cx="9144000" cy="1360715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222250" y="3973285"/>
            <a:ext cx="7299779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1B0E3"/>
              </a:buClr>
              <a:buSzPts val="3300"/>
              <a:buNone/>
              <a:defRPr sz="3300" b="1" cap="none">
                <a:solidFill>
                  <a:srgbClr val="01B0E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ubTitle" idx="3"/>
          </p:nvPr>
        </p:nvSpPr>
        <p:spPr>
          <a:xfrm>
            <a:off x="222250" y="4532084"/>
            <a:ext cx="7299779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78278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3"/>
          <p:cNvSpPr/>
          <p:nvPr/>
        </p:nvSpPr>
        <p:spPr>
          <a:xfrm>
            <a:off x="0" y="0"/>
            <a:ext cx="9144000" cy="378278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68575" tIns="20572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1100"/>
          </a:p>
        </p:txBody>
      </p:sp>
      <p:sp>
        <p:nvSpPr>
          <p:cNvPr id="104" name="Google Shape;104;p23"/>
          <p:cNvSpPr/>
          <p:nvPr/>
        </p:nvSpPr>
        <p:spPr>
          <a:xfrm>
            <a:off x="0" y="3782786"/>
            <a:ext cx="9144000" cy="1360715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1"/>
          </p:nvPr>
        </p:nvSpPr>
        <p:spPr>
          <a:xfrm>
            <a:off x="222250" y="3973285"/>
            <a:ext cx="7299779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3"/>
          </p:nvPr>
        </p:nvSpPr>
        <p:spPr>
          <a:xfrm>
            <a:off x="222250" y="4532084"/>
            <a:ext cx="7299779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2100"/>
              <a:buNone/>
              <a:defRPr sz="2100" b="1">
                <a:solidFill>
                  <a:srgbClr val="33333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4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/>
          <p:nvPr/>
        </p:nvSpPr>
        <p:spPr>
          <a:xfrm rot="10800000" flipH="1">
            <a:off x="0" y="0"/>
            <a:ext cx="9144000" cy="115503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1"/>
          </p:nvPr>
        </p:nvSpPr>
        <p:spPr>
          <a:xfrm>
            <a:off x="285749" y="1827608"/>
            <a:ext cx="8629649" cy="287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 sz="1800">
                <a:solidFill>
                  <a:srgbClr val="333333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500"/>
              <a:buChar char="•"/>
              <a:defRPr sz="1500">
                <a:solidFill>
                  <a:srgbClr val="333333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400"/>
              <a:buChar char="•"/>
              <a:defRPr sz="1400">
                <a:solidFill>
                  <a:srgbClr val="333333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  <a:defRPr sz="1200">
                <a:solidFill>
                  <a:srgbClr val="333333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ts val="1200"/>
              <a:buChar char="•"/>
              <a:defRPr sz="1200">
                <a:solidFill>
                  <a:srgbClr val="333333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subTitle" idx="2"/>
          </p:nvPr>
        </p:nvSpPr>
        <p:spPr>
          <a:xfrm>
            <a:off x="285749" y="1347099"/>
            <a:ext cx="8629649" cy="46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 sz="18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/>
          <p:nvPr/>
        </p:nvSpPr>
        <p:spPr>
          <a:xfrm>
            <a:off x="0" y="1155032"/>
            <a:ext cx="9144000" cy="3988469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6"/>
          <p:cNvSpPr txBox="1">
            <a:spLocks noGrp="1"/>
          </p:cNvSpPr>
          <p:nvPr>
            <p:ph type="sldNum" idx="12"/>
          </p:nvPr>
        </p:nvSpPr>
        <p:spPr>
          <a:xfrm>
            <a:off x="8737600" y="4767263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3300"/>
              <a:buFont typeface="Arial"/>
              <a:buNone/>
              <a:defRPr cap="none">
                <a:solidFill>
                  <a:srgbClr val="48595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/>
          <p:nvPr/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/>
          <p:nvPr/>
        </p:nvSpPr>
        <p:spPr>
          <a:xfrm>
            <a:off x="0" y="0"/>
            <a:ext cx="9144000" cy="115503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8"/>
          <p:cNvSpPr>
            <a:spLocks noGrp="1"/>
          </p:cNvSpPr>
          <p:nvPr>
            <p:ph type="pic" idx="2"/>
          </p:nvPr>
        </p:nvSpPr>
        <p:spPr>
          <a:xfrm>
            <a:off x="4889897" y="298847"/>
            <a:ext cx="3949303" cy="451485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28"/>
          <p:cNvSpPr txBox="1">
            <a:spLocks noGrp="1"/>
          </p:cNvSpPr>
          <p:nvPr>
            <p:ph type="body" idx="1"/>
          </p:nvPr>
        </p:nvSpPr>
        <p:spPr>
          <a:xfrm>
            <a:off x="419100" y="1606154"/>
            <a:ext cx="3733800" cy="851297"/>
          </a:xfrm>
          <a:prstGeom prst="rect">
            <a:avLst/>
          </a:prstGeom>
          <a:noFill/>
          <a:ln w="254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3300"/>
              <a:buNone/>
              <a:defRPr sz="3300" b="1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3"/>
          </p:nvPr>
        </p:nvSpPr>
        <p:spPr>
          <a:xfrm>
            <a:off x="415925" y="2537724"/>
            <a:ext cx="3740150" cy="148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33333"/>
              </a:buClr>
              <a:buSzPts val="1700"/>
              <a:buNone/>
              <a:defRPr sz="17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9"/>
          <p:cNvSpPr txBox="1">
            <a:spLocks noGrp="1"/>
          </p:cNvSpPr>
          <p:nvPr>
            <p:ph type="body" idx="1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3"/>
          </p:nvPr>
        </p:nvSpPr>
        <p:spPr>
          <a:xfrm>
            <a:off x="5159828" y="1606154"/>
            <a:ext cx="3733800" cy="851297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4"/>
          </p:nvPr>
        </p:nvSpPr>
        <p:spPr>
          <a:xfrm>
            <a:off x="5153478" y="2537724"/>
            <a:ext cx="3740150" cy="148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0"/>
          <p:cNvSpPr txBox="1">
            <a:spLocks noGrp="1"/>
          </p:cNvSpPr>
          <p:nvPr>
            <p:ph type="body" idx="1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solidFill>
            <a:srgbClr val="00B4E6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3"/>
          </p:nvPr>
        </p:nvSpPr>
        <p:spPr>
          <a:xfrm>
            <a:off x="5159828" y="1606154"/>
            <a:ext cx="3733800" cy="851297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subTitle" idx="4"/>
          </p:nvPr>
        </p:nvSpPr>
        <p:spPr>
          <a:xfrm>
            <a:off x="5153478" y="2537724"/>
            <a:ext cx="3740150" cy="148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/>
          <p:nvPr/>
        </p:nvSpPr>
        <p:spPr>
          <a:xfrm>
            <a:off x="0" y="1155032"/>
            <a:ext cx="9144000" cy="3988469"/>
          </a:xfrm>
          <a:custGeom>
            <a:avLst/>
            <a:gdLst/>
            <a:ahLst/>
            <a:cxnLst/>
            <a:rect l="l" t="t" r="r" b="b"/>
            <a:pathLst>
              <a:path w="12192000" h="5317958" extrusionOk="0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285749" y="1606550"/>
            <a:ext cx="8629649" cy="302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95D"/>
              </a:buClr>
              <a:buSzPts val="3300"/>
              <a:buFont typeface="Arial"/>
              <a:buNone/>
              <a:defRPr cap="none">
                <a:solidFill>
                  <a:srgbClr val="48595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2"/>
          <p:cNvSpPr txBox="1">
            <a:spLocks noGrp="1"/>
          </p:cNvSpPr>
          <p:nvPr>
            <p:ph type="body" idx="1"/>
          </p:nvPr>
        </p:nvSpPr>
        <p:spPr>
          <a:xfrm>
            <a:off x="285749" y="1606550"/>
            <a:ext cx="8629649" cy="302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0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205725" rIns="68575" bIns="685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B4E7"/>
              </a:buClr>
              <a:buSzPts val="3300"/>
              <a:buFont typeface="Arial"/>
              <a:buNone/>
              <a:defRPr sz="3300" cap="none">
                <a:solidFill>
                  <a:srgbClr val="01B4E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ubTitle" idx="2"/>
          </p:nvPr>
        </p:nvSpPr>
        <p:spPr>
          <a:xfrm>
            <a:off x="285749" y="759674"/>
            <a:ext cx="8524421" cy="45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>
            <a:spLocks noGrp="1"/>
          </p:cNvSpPr>
          <p:nvPr>
            <p:ph type="pic" idx="2"/>
          </p:nvPr>
        </p:nvSpPr>
        <p:spPr>
          <a:xfrm>
            <a:off x="1" y="1"/>
            <a:ext cx="9144000" cy="1802501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33"/>
          <p:cNvSpPr/>
          <p:nvPr/>
        </p:nvSpPr>
        <p:spPr>
          <a:xfrm>
            <a:off x="0" y="1802501"/>
            <a:ext cx="9144000" cy="33409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3"/>
          <p:cNvSpPr txBox="1">
            <a:spLocks noGrp="1"/>
          </p:cNvSpPr>
          <p:nvPr>
            <p:ph type="body" idx="1"/>
          </p:nvPr>
        </p:nvSpPr>
        <p:spPr>
          <a:xfrm>
            <a:off x="285749" y="2000740"/>
            <a:ext cx="8629649" cy="2830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body" idx="3"/>
          </p:nvPr>
        </p:nvSpPr>
        <p:spPr>
          <a:xfrm>
            <a:off x="0" y="0"/>
            <a:ext cx="9144000" cy="1814303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617225" tIns="342900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14">
          <p15:clr>
            <a:srgbClr val="FBAE40"/>
          </p15:clr>
        </p15:guide>
        <p15:guide id="2" orient="horz" pos="4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68575" tIns="0" rIns="68575" bIns="1028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body" idx="3"/>
          </p:nvPr>
        </p:nvSpPr>
        <p:spPr>
          <a:xfrm>
            <a:off x="539353" y="1019175"/>
            <a:ext cx="2895600" cy="1825625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body" idx="4"/>
          </p:nvPr>
        </p:nvSpPr>
        <p:spPr>
          <a:xfrm>
            <a:off x="539353" y="2844801"/>
            <a:ext cx="2895600" cy="488949"/>
          </a:xfrm>
          <a:prstGeom prst="rect">
            <a:avLst/>
          </a:prstGeom>
          <a:noFill/>
          <a:ln w="508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0" rIns="68575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8595D">
              <a:alpha val="69803"/>
            </a:srgbClr>
          </a:solidFill>
          <a:ln>
            <a:noFill/>
          </a:ln>
        </p:spPr>
        <p:txBody>
          <a:bodyPr spcFirstLastPara="1" wrap="square" lIns="68575" tIns="0" rIns="68575" bIns="1028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subTitle" idx="3"/>
          </p:nvPr>
        </p:nvSpPr>
        <p:spPr>
          <a:xfrm>
            <a:off x="222250" y="2509149"/>
            <a:ext cx="3740150" cy="1481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4"/>
          </p:nvPr>
        </p:nvSpPr>
        <p:spPr>
          <a:xfrm>
            <a:off x="222249" y="1606154"/>
            <a:ext cx="4429760" cy="851297"/>
          </a:xfrm>
          <a:prstGeom prst="rect">
            <a:avLst/>
          </a:prstGeom>
          <a:noFill/>
          <a:ln w="25400" cap="flat" cmpd="sng">
            <a:solidFill>
              <a:srgbClr val="EFF4F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3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1">
  <p:cSld name="Two Content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36"/>
          <p:cNvGrpSpPr/>
          <p:nvPr/>
        </p:nvGrpSpPr>
        <p:grpSpPr>
          <a:xfrm>
            <a:off x="4777226" y="5238686"/>
            <a:ext cx="3738046" cy="417174"/>
            <a:chOff x="-1" y="-1"/>
            <a:chExt cx="4984061" cy="556232"/>
          </a:xfrm>
        </p:grpSpPr>
        <p:grpSp>
          <p:nvGrpSpPr>
            <p:cNvPr id="174" name="Google Shape;174;p36"/>
            <p:cNvGrpSpPr/>
            <p:nvPr/>
          </p:nvGrpSpPr>
          <p:grpSpPr>
            <a:xfrm>
              <a:off x="1288795" y="-1"/>
              <a:ext cx="3695265" cy="556232"/>
              <a:chOff x="-1" y="0"/>
              <a:chExt cx="3695265" cy="556232"/>
            </a:xfrm>
          </p:grpSpPr>
          <p:grpSp>
            <p:nvGrpSpPr>
              <p:cNvPr id="175" name="Google Shape;175;p36"/>
              <p:cNvGrpSpPr/>
              <p:nvPr/>
            </p:nvGrpSpPr>
            <p:grpSpPr>
              <a:xfrm>
                <a:off x="-1" y="0"/>
                <a:ext cx="893100" cy="307800"/>
                <a:chOff x="0" y="0"/>
                <a:chExt cx="893100" cy="307800"/>
              </a:xfrm>
            </p:grpSpPr>
            <p:sp>
              <p:nvSpPr>
                <p:cNvPr id="176" name="Google Shape;176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endParaRPr sz="5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36"/>
                <p:cNvSpPr txBox="1"/>
                <p:nvPr/>
              </p:nvSpPr>
              <p:spPr>
                <a:xfrm>
                  <a:off x="188191" y="0"/>
                  <a:ext cx="5169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Royal Blue</a:t>
                  </a:r>
                  <a:b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R23,G69,B143</a:t>
                  </a:r>
                  <a:endParaRPr sz="1100"/>
                </a:p>
              </p:txBody>
            </p:sp>
          </p:grpSp>
          <p:grpSp>
            <p:nvGrpSpPr>
              <p:cNvPr id="178" name="Google Shape;178;p36"/>
              <p:cNvGrpSpPr/>
              <p:nvPr/>
            </p:nvGrpSpPr>
            <p:grpSpPr>
              <a:xfrm>
                <a:off x="934054" y="0"/>
                <a:ext cx="893100" cy="327621"/>
                <a:chOff x="0" y="0"/>
                <a:chExt cx="893100" cy="327621"/>
              </a:xfrm>
            </p:grpSpPr>
            <p:sp>
              <p:nvSpPr>
                <p:cNvPr id="179" name="Google Shape;179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rgbClr val="005DAA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36"/>
                <p:cNvSpPr txBox="1"/>
                <p:nvPr/>
              </p:nvSpPr>
              <p:spPr>
                <a:xfrm>
                  <a:off x="209381" y="19821"/>
                  <a:ext cx="4743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Azure</a:t>
                  </a:r>
                  <a:b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R0,G93,B170</a:t>
                  </a:r>
                  <a:endParaRPr sz="1100"/>
                </a:p>
              </p:txBody>
            </p:sp>
          </p:grpSp>
          <p:grpSp>
            <p:nvGrpSpPr>
              <p:cNvPr id="181" name="Google Shape;181;p36"/>
              <p:cNvGrpSpPr/>
              <p:nvPr/>
            </p:nvGrpSpPr>
            <p:grpSpPr>
              <a:xfrm>
                <a:off x="1868109" y="0"/>
                <a:ext cx="893100" cy="327621"/>
                <a:chOff x="0" y="0"/>
                <a:chExt cx="893100" cy="327621"/>
              </a:xfrm>
            </p:grpSpPr>
            <p:sp>
              <p:nvSpPr>
                <p:cNvPr id="182" name="Google Shape;182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rgbClr val="01B4E7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36"/>
                <p:cNvSpPr txBox="1"/>
                <p:nvPr/>
              </p:nvSpPr>
              <p:spPr>
                <a:xfrm>
                  <a:off x="188191" y="19821"/>
                  <a:ext cx="5169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Sky Blue </a:t>
                  </a:r>
                  <a:br>
                    <a:rPr lang="en" sz="5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R1,G180,B231</a:t>
                  </a:r>
                  <a:endParaRPr sz="1100"/>
                </a:p>
              </p:txBody>
            </p:sp>
          </p:grpSp>
          <p:grpSp>
            <p:nvGrpSpPr>
              <p:cNvPr id="184" name="Google Shape;184;p36"/>
              <p:cNvGrpSpPr/>
              <p:nvPr/>
            </p:nvGrpSpPr>
            <p:grpSpPr>
              <a:xfrm>
                <a:off x="1868109" y="228611"/>
                <a:ext cx="893100" cy="327621"/>
                <a:chOff x="0" y="0"/>
                <a:chExt cx="893100" cy="327621"/>
              </a:xfrm>
            </p:grpSpPr>
            <p:sp>
              <p:nvSpPr>
                <p:cNvPr id="185" name="Google Shape;185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36"/>
                <p:cNvSpPr txBox="1"/>
                <p:nvPr/>
              </p:nvSpPr>
              <p:spPr>
                <a:xfrm>
                  <a:off x="169830" y="19821"/>
                  <a:ext cx="5535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Violet</a:t>
                  </a:r>
                  <a:b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R135,G33,B117</a:t>
                  </a:r>
                  <a:endParaRPr sz="1100"/>
                </a:p>
              </p:txBody>
            </p:sp>
          </p:grpSp>
          <p:grpSp>
            <p:nvGrpSpPr>
              <p:cNvPr id="187" name="Google Shape;187;p36"/>
              <p:cNvGrpSpPr/>
              <p:nvPr/>
            </p:nvGrpSpPr>
            <p:grpSpPr>
              <a:xfrm>
                <a:off x="2802164" y="228611"/>
                <a:ext cx="893100" cy="327621"/>
                <a:chOff x="0" y="0"/>
                <a:chExt cx="893100" cy="327621"/>
              </a:xfrm>
            </p:grpSpPr>
            <p:sp>
              <p:nvSpPr>
                <p:cNvPr id="188" name="Google Shape;188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36"/>
                <p:cNvSpPr txBox="1"/>
                <p:nvPr/>
              </p:nvSpPr>
              <p:spPr>
                <a:xfrm>
                  <a:off x="191019" y="19821"/>
                  <a:ext cx="5112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Orange</a:t>
                  </a:r>
                  <a:b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R255,G118,B0</a:t>
                  </a:r>
                  <a:endParaRPr sz="1100"/>
                </a:p>
              </p:txBody>
            </p:sp>
          </p:grpSp>
          <p:grpSp>
            <p:nvGrpSpPr>
              <p:cNvPr id="190" name="Google Shape;190;p36"/>
              <p:cNvGrpSpPr/>
              <p:nvPr/>
            </p:nvGrpSpPr>
            <p:grpSpPr>
              <a:xfrm>
                <a:off x="2802164" y="0"/>
                <a:ext cx="893100" cy="327621"/>
                <a:chOff x="0" y="0"/>
                <a:chExt cx="893100" cy="327621"/>
              </a:xfrm>
            </p:grpSpPr>
            <p:sp>
              <p:nvSpPr>
                <p:cNvPr id="191" name="Google Shape;191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36"/>
                <p:cNvSpPr txBox="1"/>
                <p:nvPr/>
              </p:nvSpPr>
              <p:spPr>
                <a:xfrm>
                  <a:off x="167002" y="19821"/>
                  <a:ext cx="5592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Gold</a:t>
                  </a:r>
                  <a:br>
                    <a:rPr lang="en" sz="5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R247,G168,B27</a:t>
                  </a:r>
                  <a:endParaRPr sz="1100"/>
                </a:p>
              </p:txBody>
            </p:sp>
          </p:grpSp>
          <p:grpSp>
            <p:nvGrpSpPr>
              <p:cNvPr id="193" name="Google Shape;193;p36"/>
              <p:cNvGrpSpPr/>
              <p:nvPr/>
            </p:nvGrpSpPr>
            <p:grpSpPr>
              <a:xfrm>
                <a:off x="-1" y="228611"/>
                <a:ext cx="893100" cy="327621"/>
                <a:chOff x="0" y="0"/>
                <a:chExt cx="893100" cy="327621"/>
              </a:xfrm>
            </p:grpSpPr>
            <p:sp>
              <p:nvSpPr>
                <p:cNvPr id="194" name="Google Shape;194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rgbClr val="D91B5C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36"/>
                <p:cNvSpPr txBox="1"/>
                <p:nvPr/>
              </p:nvSpPr>
              <p:spPr>
                <a:xfrm>
                  <a:off x="177606" y="19821"/>
                  <a:ext cx="5379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Cranberry</a:t>
                  </a:r>
                  <a:b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R217,G27, B92</a:t>
                  </a:r>
                  <a:endParaRPr sz="1100"/>
                </a:p>
              </p:txBody>
            </p:sp>
          </p:grpSp>
          <p:grpSp>
            <p:nvGrpSpPr>
              <p:cNvPr id="196" name="Google Shape;196;p36"/>
              <p:cNvGrpSpPr/>
              <p:nvPr/>
            </p:nvGrpSpPr>
            <p:grpSpPr>
              <a:xfrm>
                <a:off x="934054" y="228611"/>
                <a:ext cx="893100" cy="327621"/>
                <a:chOff x="0" y="0"/>
                <a:chExt cx="893100" cy="327621"/>
              </a:xfrm>
            </p:grpSpPr>
            <p:sp>
              <p:nvSpPr>
                <p:cNvPr id="197" name="Google Shape;197;p36"/>
                <p:cNvSpPr/>
                <p:nvPr/>
              </p:nvSpPr>
              <p:spPr>
                <a:xfrm>
                  <a:off x="0" y="0"/>
                  <a:ext cx="893100" cy="202200"/>
                </a:xfrm>
                <a:prstGeom prst="rect">
                  <a:avLst/>
                </a:prstGeom>
                <a:solidFill>
                  <a:srgbClr val="009999"/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36"/>
                <p:cNvSpPr txBox="1"/>
                <p:nvPr/>
              </p:nvSpPr>
              <p:spPr>
                <a:xfrm>
                  <a:off x="188191" y="19821"/>
                  <a:ext cx="516900" cy="30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ctr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500"/>
                    <a:buFont typeface="Arial"/>
                    <a:buNone/>
                  </a:pP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Turquoise</a:t>
                  </a:r>
                  <a:b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</a:br>
                  <a:r>
                    <a:rPr lang="en" sz="5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R0,G153,B153</a:t>
                  </a:r>
                  <a:endParaRPr sz="1100"/>
                </a:p>
              </p:txBody>
            </p:sp>
          </p:grpSp>
        </p:grpSp>
        <p:sp>
          <p:nvSpPr>
            <p:cNvPr id="199" name="Google Shape;199;p36"/>
            <p:cNvSpPr txBox="1"/>
            <p:nvPr/>
          </p:nvSpPr>
          <p:spPr>
            <a:xfrm>
              <a:off x="-1" y="45719"/>
              <a:ext cx="12549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Rotary Leadership Colors</a:t>
              </a:r>
              <a:endParaRPr sz="1100"/>
            </a:p>
          </p:txBody>
        </p:sp>
        <p:sp>
          <p:nvSpPr>
            <p:cNvPr id="200" name="Google Shape;200;p36"/>
            <p:cNvSpPr txBox="1"/>
            <p:nvPr/>
          </p:nvSpPr>
          <p:spPr>
            <a:xfrm>
              <a:off x="367028" y="282175"/>
              <a:ext cx="882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600"/>
                <a:buFont typeface="Arial"/>
                <a:buNone/>
              </a:pPr>
              <a:r>
                <a:rPr lang="en" sz="6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Secondary Colors</a:t>
              </a:r>
              <a:endParaRPr sz="1100"/>
            </a:p>
          </p:txBody>
        </p:sp>
      </p:grpSp>
      <p:sp>
        <p:nvSpPr>
          <p:cNvPr id="201" name="Google Shape;201;p3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4762500" y="1606153"/>
            <a:ext cx="41529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/>
            </a:lvl1pPr>
            <a:lvl2pPr marL="914400" lvl="1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/>
            </a:lvl2pPr>
            <a:lvl3pPr marL="1371600" lvl="2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/>
            </a:lvl3pPr>
            <a:lvl4pPr marL="1828800" lvl="3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/>
            </a:lvl4pPr>
            <a:lvl5pPr marL="2286000" lvl="4" indent="-3365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2"/>
          </p:nvPr>
        </p:nvSpPr>
        <p:spPr>
          <a:xfrm>
            <a:off x="419100" y="1606154"/>
            <a:ext cx="3733800" cy="851400"/>
          </a:xfrm>
          <a:prstGeom prst="rect">
            <a:avLst/>
          </a:prstGeom>
          <a:noFill/>
          <a:ln w="25400" cap="flat" cmpd="sng">
            <a:solidFill>
              <a:srgbClr val="F8FAFE">
                <a:alpha val="498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75" tIns="34275" rIns="342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sz="3300" b="1" cap="none"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sldNum" idx="12"/>
          </p:nvPr>
        </p:nvSpPr>
        <p:spPr>
          <a:xfrm>
            <a:off x="8849858" y="124504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0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4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4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42" name="Google Shape;242;p43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4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51" name="Google Shape;251;p44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7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47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9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>
            <a:off x="4774538" y="5238687"/>
            <a:ext cx="3740813" cy="338925"/>
            <a:chOff x="91018" y="6984916"/>
            <a:chExt cx="4987750" cy="451900"/>
          </a:xfrm>
        </p:grpSpPr>
        <p:grpSp>
          <p:nvGrpSpPr>
            <p:cNvPr id="57" name="Google Shape;57;p13"/>
            <p:cNvGrpSpPr/>
            <p:nvPr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58" name="Google Shape;58;p13"/>
              <p:cNvSpPr/>
              <p:nvPr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Royal Blue</a:t>
                </a:r>
                <a:b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R23,G69,B143</a:t>
                </a:r>
                <a:endParaRPr sz="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3"/>
              <p:cNvSpPr/>
              <p:nvPr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Azure</a:t>
                </a:r>
                <a:b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R0,G93,B170</a:t>
                </a:r>
                <a:endParaRPr sz="1100"/>
              </a:p>
            </p:txBody>
          </p:sp>
          <p:sp>
            <p:nvSpPr>
              <p:cNvPr id="60" name="Google Shape;60;p13"/>
              <p:cNvSpPr/>
              <p:nvPr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Sky Blue </a:t>
                </a:r>
                <a:br>
                  <a:rPr lang="en" sz="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R1,G180,B231</a:t>
                </a:r>
                <a:endParaRPr sz="1100"/>
              </a:p>
            </p:txBody>
          </p:sp>
          <p:sp>
            <p:nvSpPr>
              <p:cNvPr id="61" name="Google Shape;61;p13"/>
              <p:cNvSpPr/>
              <p:nvPr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Violet</a:t>
                </a:r>
                <a:b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R135,G33,B117</a:t>
                </a:r>
                <a:endParaRPr sz="1100"/>
              </a:p>
            </p:txBody>
          </p:sp>
          <p:sp>
            <p:nvSpPr>
              <p:cNvPr id="62" name="Google Shape;62;p13"/>
              <p:cNvSpPr/>
              <p:nvPr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Orange</a:t>
                </a:r>
                <a:b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R255,G118,B0</a:t>
                </a:r>
                <a:endParaRPr sz="1100"/>
              </a:p>
            </p:txBody>
          </p:sp>
          <p:sp>
            <p:nvSpPr>
              <p:cNvPr id="63" name="Google Shape;63;p13"/>
              <p:cNvSpPr/>
              <p:nvPr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Gold</a:t>
                </a:r>
                <a:br>
                  <a:rPr lang="en" sz="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R247,G168,B27</a:t>
                </a:r>
                <a:endParaRPr sz="1100"/>
              </a:p>
            </p:txBody>
          </p:sp>
          <p:sp>
            <p:nvSpPr>
              <p:cNvPr id="64" name="Google Shape;64;p13"/>
              <p:cNvSpPr/>
              <p:nvPr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Cranberry</a:t>
                </a:r>
                <a:b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R217,G27, B92</a:t>
                </a:r>
                <a:endParaRPr sz="1100"/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Turquoise</a:t>
                </a:r>
                <a:b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" sz="5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R0,G153,B153</a:t>
                </a:r>
                <a:endParaRPr sz="1100"/>
              </a:p>
            </p:txBody>
          </p:sp>
        </p:grpSp>
        <p:sp>
          <p:nvSpPr>
            <p:cNvPr id="66" name="Google Shape;66;p13"/>
            <p:cNvSpPr txBox="1"/>
            <p:nvPr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Rotary Leadership Colors</a:t>
              </a:r>
              <a:endParaRPr sz="1100"/>
            </a:p>
          </p:txBody>
        </p:sp>
        <p:sp>
          <p:nvSpPr>
            <p:cNvPr id="67" name="Google Shape;67;p13"/>
            <p:cNvSpPr txBox="1"/>
            <p:nvPr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Secondary Colors</a:t>
              </a:r>
              <a:endParaRPr sz="1100"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randcenter.rotary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0"/>
          <p:cNvSpPr txBox="1"/>
          <p:nvPr/>
        </p:nvSpPr>
        <p:spPr>
          <a:xfrm>
            <a:off x="0" y="1955302"/>
            <a:ext cx="9144000" cy="61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ACTIONS TO IMPACT</a:t>
            </a:r>
            <a:endParaRPr sz="4800"/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PUBLIC IMAGE TODAY</a:t>
            </a:r>
            <a:endParaRPr sz="4800"/>
          </a:p>
        </p:txBody>
      </p:sp>
      <p:sp>
        <p:nvSpPr>
          <p:cNvPr id="291" name="Google Shape;291;p50"/>
          <p:cNvSpPr txBox="1"/>
          <p:nvPr/>
        </p:nvSpPr>
        <p:spPr>
          <a:xfrm>
            <a:off x="76367" y="5220269"/>
            <a:ext cx="3997489" cy="7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i="0" u="none" strike="noStrike" cap="none">
                <a:solidFill>
                  <a:srgbClr val="DA1A5A"/>
                </a:solidFill>
                <a:latin typeface="Arial"/>
                <a:ea typeface="Arial"/>
                <a:cs typeface="Arial"/>
                <a:sym typeface="Arial"/>
              </a:rPr>
              <a:t>Title Page Option</a:t>
            </a:r>
            <a:endParaRPr sz="2700" b="1" i="0" u="none" strike="noStrike" cap="none">
              <a:solidFill>
                <a:srgbClr val="DA1A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0"/>
          <p:cNvSpPr txBox="1"/>
          <p:nvPr/>
        </p:nvSpPr>
        <p:spPr>
          <a:xfrm>
            <a:off x="3232404" y="3973444"/>
            <a:ext cx="2679192" cy="862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50" descr="A black background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799" y="3177538"/>
            <a:ext cx="4286259" cy="23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9"/>
          <p:cNvSpPr txBox="1">
            <a:spLocks noGrp="1"/>
          </p:cNvSpPr>
          <p:nvPr>
            <p:ph type="title"/>
          </p:nvPr>
        </p:nvSpPr>
        <p:spPr>
          <a:xfrm>
            <a:off x="214313" y="1"/>
            <a:ext cx="64725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OTHER TOOLS</a:t>
            </a:r>
            <a:endParaRPr/>
          </a:p>
        </p:txBody>
      </p:sp>
      <p:sp>
        <p:nvSpPr>
          <p:cNvPr id="364" name="Google Shape;364;p59"/>
          <p:cNvSpPr txBox="1">
            <a:spLocks noGrp="1"/>
          </p:cNvSpPr>
          <p:nvPr>
            <p:ph type="sldNum" idx="4294967295"/>
          </p:nvPr>
        </p:nvSpPr>
        <p:spPr>
          <a:xfrm>
            <a:off x="6553200" y="65008"/>
            <a:ext cx="2382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65" name="Google Shape;365;p59" descr="Promote website social event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65" y="1222844"/>
            <a:ext cx="3985912" cy="388665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9"/>
          <p:cNvSpPr txBox="1"/>
          <p:nvPr/>
        </p:nvSpPr>
        <p:spPr>
          <a:xfrm>
            <a:off x="4194573" y="2191428"/>
            <a:ext cx="2061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Colors and Fonts</a:t>
            </a:r>
            <a:endParaRPr sz="1100"/>
          </a:p>
        </p:txBody>
      </p:sp>
      <p:pic>
        <p:nvPicPr>
          <p:cNvPr id="367" name="Google Shape;36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4575" y="2571599"/>
            <a:ext cx="3802806" cy="253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 txBox="1">
            <a:spLocks noGrp="1"/>
          </p:cNvSpPr>
          <p:nvPr>
            <p:ph type="title"/>
          </p:nvPr>
        </p:nvSpPr>
        <p:spPr>
          <a:xfrm>
            <a:off x="214313" y="1"/>
            <a:ext cx="64725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WHY USE THE BRAND CENTER?</a:t>
            </a:r>
            <a:endParaRPr/>
          </a:p>
        </p:txBody>
      </p:sp>
      <p:sp>
        <p:nvSpPr>
          <p:cNvPr id="373" name="Google Shape;373;p60"/>
          <p:cNvSpPr txBox="1">
            <a:spLocks noGrp="1"/>
          </p:cNvSpPr>
          <p:nvPr>
            <p:ph type="sldNum" idx="4294967295"/>
          </p:nvPr>
        </p:nvSpPr>
        <p:spPr>
          <a:xfrm>
            <a:off x="8858342" y="124504"/>
            <a:ext cx="196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74" name="Google Shape;374;p60"/>
          <p:cNvSpPr txBox="1">
            <a:spLocks noGrp="1"/>
          </p:cNvSpPr>
          <p:nvPr>
            <p:ph type="body" idx="1"/>
          </p:nvPr>
        </p:nvSpPr>
        <p:spPr>
          <a:xfrm>
            <a:off x="4051535" y="1758322"/>
            <a:ext cx="45324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/>
          <a:p>
            <a:pPr marL="2540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It will help you create powerful, compelling messages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540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Strengthens our brand and looks professional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540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Highlights </a:t>
            </a:r>
            <a:r>
              <a:rPr lang="en" sz="1500" i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People of Action</a:t>
            </a:r>
            <a:r>
              <a:rPr lang="en" sz="1500" i="0">
                <a:latin typeface="Arial Narrow"/>
                <a:ea typeface="Arial Narrow"/>
                <a:cs typeface="Arial Narrow"/>
                <a:sym typeface="Arial Narrow"/>
              </a:rPr>
              <a:t> as a way of talking about us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540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Keeps communications consistent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54000" lvl="0" indent="-260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Engages and attracts more members, partners, and donors  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75" name="Google Shape;375;p6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433" y="1555640"/>
            <a:ext cx="32004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 txBox="1">
            <a:spLocks noGrp="1"/>
          </p:cNvSpPr>
          <p:nvPr>
            <p:ph type="title"/>
          </p:nvPr>
        </p:nvSpPr>
        <p:spPr>
          <a:xfrm>
            <a:off x="214329" y="123368"/>
            <a:ext cx="85371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BOOKMARK IT!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3300"/>
              <a:buFont typeface="Arial"/>
              <a:buNone/>
            </a:pPr>
            <a:r>
              <a:rPr lang="en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BRANDCENTER.ROTARY.ORG</a:t>
            </a:r>
            <a:endParaRPr/>
          </a:p>
        </p:txBody>
      </p:sp>
      <p:pic>
        <p:nvPicPr>
          <p:cNvPr id="381" name="Google Shape;381;p61" descr="pasted-movie.png"/>
          <p:cNvPicPr preferRelativeResize="0"/>
          <p:nvPr/>
        </p:nvPicPr>
        <p:blipFill rotWithShape="1">
          <a:blip r:embed="rId4">
            <a:alphaModFix/>
          </a:blip>
          <a:srcRect l="368"/>
          <a:stretch/>
        </p:blipFill>
        <p:spPr>
          <a:xfrm>
            <a:off x="4451818" y="1235340"/>
            <a:ext cx="4388924" cy="307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1" descr="pasted-movi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0536" y="4047375"/>
            <a:ext cx="5471312" cy="100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1" descr="pasted-movi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703" y="1472315"/>
            <a:ext cx="4388941" cy="1447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89" name="Google Shape;389;p62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100"/>
          </a:p>
        </p:txBody>
      </p:sp>
      <p:sp>
        <p:nvSpPr>
          <p:cNvPr id="390" name="Google Shape;390;p62"/>
          <p:cNvSpPr txBox="1"/>
          <p:nvPr/>
        </p:nvSpPr>
        <p:spPr>
          <a:xfrm>
            <a:off x="570500" y="1043522"/>
            <a:ext cx="8224800" cy="2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lt1"/>
                </a:solidFill>
              </a:rPr>
              <a:t>2. LEVERAGE COMMUNITY CONNECTIONS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3"/>
          <p:cNvSpPr txBox="1">
            <a:spLocks noGrp="1"/>
          </p:cNvSpPr>
          <p:nvPr>
            <p:ph type="body" idx="1"/>
          </p:nvPr>
        </p:nvSpPr>
        <p:spPr>
          <a:xfrm>
            <a:off x="4762500" y="1606153"/>
            <a:ext cx="4152900" cy="2356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" sz="1500" b="1">
                <a:latin typeface="Arial Narrow"/>
                <a:ea typeface="Arial Narrow"/>
                <a:cs typeface="Arial Narrow"/>
                <a:sym typeface="Arial Narrow"/>
              </a:rPr>
              <a:t>What we will cover: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1" indent="-1460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•"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Media connections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1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Building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</a:t>
            </a:r>
            <a:r>
              <a:rPr lang="en" sz="1500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elationships +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</a:t>
            </a:r>
            <a:r>
              <a:rPr lang="en" sz="1500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ngaging with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l</a:t>
            </a:r>
            <a:r>
              <a:rPr lang="en" sz="1500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ocal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l</a:t>
            </a:r>
            <a:r>
              <a:rPr lang="en" sz="1500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eaders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1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•"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Be the brand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1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•"/>
            </a:pPr>
            <a:r>
              <a:rPr lang="en" sz="1500" i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Understanding your </a:t>
            </a:r>
            <a:r>
              <a:rPr lang="en" sz="15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lang="en" sz="1500" i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ommunity + </a:t>
            </a:r>
            <a:r>
              <a:rPr lang="en" sz="150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1500" i="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olunteer and </a:t>
            </a:r>
            <a:r>
              <a:rPr lang="en" sz="150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m</a:t>
            </a:r>
            <a:r>
              <a:rPr lang="en" sz="1500" i="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ember </a:t>
            </a:r>
            <a:r>
              <a:rPr lang="en" sz="150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e</a:t>
            </a:r>
            <a:r>
              <a:rPr lang="en" sz="1500" i="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ngagement 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6" name="Google Shape;396;p63"/>
          <p:cNvSpPr txBox="1">
            <a:spLocks noGrp="1"/>
          </p:cNvSpPr>
          <p:nvPr>
            <p:ph type="body" idx="2"/>
          </p:nvPr>
        </p:nvSpPr>
        <p:spPr>
          <a:xfrm>
            <a:off x="419100" y="1974225"/>
            <a:ext cx="3733800" cy="1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</a:pPr>
            <a:r>
              <a:rPr lang="en"/>
              <a:t>LEVERAGE COMMUNITY CONNECTIONS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4"/>
          <p:cNvSpPr txBox="1">
            <a:spLocks noGrp="1"/>
          </p:cNvSpPr>
          <p:nvPr>
            <p:ph type="title" idx="4294967295"/>
          </p:nvPr>
        </p:nvSpPr>
        <p:spPr>
          <a:xfrm>
            <a:off x="883025" y="182625"/>
            <a:ext cx="49953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/>
              <a:t>MEDIA CONNECTIONS</a:t>
            </a:r>
            <a:endParaRPr/>
          </a:p>
        </p:txBody>
      </p:sp>
      <p:sp>
        <p:nvSpPr>
          <p:cNvPr id="402" name="Google Shape;402;p64"/>
          <p:cNvSpPr>
            <a:spLocks noGrp="1"/>
          </p:cNvSpPr>
          <p:nvPr>
            <p:ph type="pic" idx="2"/>
          </p:nvPr>
        </p:nvSpPr>
        <p:spPr>
          <a:xfrm>
            <a:off x="5004149" y="1091675"/>
            <a:ext cx="3834900" cy="3658800"/>
          </a:xfrm>
          <a:prstGeom prst="rect">
            <a:avLst/>
          </a:prstGeom>
        </p:spPr>
      </p:sp>
      <p:sp>
        <p:nvSpPr>
          <p:cNvPr id="403" name="Google Shape;403;p64"/>
          <p:cNvSpPr txBox="1">
            <a:spLocks noGrp="1"/>
          </p:cNvSpPr>
          <p:nvPr>
            <p:ph type="subTitle" idx="3"/>
          </p:nvPr>
        </p:nvSpPr>
        <p:spPr>
          <a:xfrm>
            <a:off x="536875" y="1265825"/>
            <a:ext cx="3527400" cy="381300"/>
          </a:xfrm>
          <a:prstGeom prst="rect">
            <a:avLst/>
          </a:prstGeom>
          <a:solidFill>
            <a:srgbClr val="02B3E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i="1"/>
              <a:t>Selling your story…</a:t>
            </a:r>
            <a:endParaRPr sz="2400" b="1" i="1"/>
          </a:p>
        </p:txBody>
      </p:sp>
      <p:sp>
        <p:nvSpPr>
          <p:cNvPr id="404" name="Google Shape;404;p64"/>
          <p:cNvSpPr txBox="1">
            <a:spLocks noGrp="1"/>
          </p:cNvSpPr>
          <p:nvPr>
            <p:ph type="body" idx="1"/>
          </p:nvPr>
        </p:nvSpPr>
        <p:spPr>
          <a:xfrm>
            <a:off x="5157900" y="1265825"/>
            <a:ext cx="3527400" cy="381300"/>
          </a:xfrm>
          <a:prstGeom prst="rect">
            <a:avLst/>
          </a:prstGeom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 i="1"/>
              <a:t>Perception is </a:t>
            </a:r>
            <a:r>
              <a:rPr lang="en" sz="2400" i="1"/>
              <a:t>r</a:t>
            </a:r>
            <a:r>
              <a:rPr lang="en" sz="2400" b="1" i="1"/>
              <a:t>eality…</a:t>
            </a:r>
            <a:endParaRPr sz="2400" b="1" i="1"/>
          </a:p>
        </p:txBody>
      </p:sp>
      <p:pic>
        <p:nvPicPr>
          <p:cNvPr id="405" name="Google Shape;40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901" y="1757950"/>
            <a:ext cx="2135373" cy="160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4"/>
          <p:cNvPicPr preferRelativeResize="0"/>
          <p:nvPr/>
        </p:nvPicPr>
        <p:blipFill rotWithShape="1">
          <a:blip r:embed="rId4">
            <a:alphaModFix/>
          </a:blip>
          <a:srcRect l="6120" t="7766"/>
          <a:stretch/>
        </p:blipFill>
        <p:spPr>
          <a:xfrm>
            <a:off x="6549925" y="2954375"/>
            <a:ext cx="2135373" cy="166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4"/>
          <p:cNvPicPr preferRelativeResize="0"/>
          <p:nvPr/>
        </p:nvPicPr>
        <p:blipFill rotWithShape="1">
          <a:blip r:embed="rId5">
            <a:alphaModFix/>
          </a:blip>
          <a:srcRect l="7221" r="7221"/>
          <a:stretch/>
        </p:blipFill>
        <p:spPr>
          <a:xfrm>
            <a:off x="593875" y="1830275"/>
            <a:ext cx="3413411" cy="31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5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LEVERAGE COMMUNITY CONNECTIONS</a:t>
            </a:r>
            <a:endParaRPr/>
          </a:p>
        </p:txBody>
      </p:sp>
      <p:sp>
        <p:nvSpPr>
          <p:cNvPr id="413" name="Google Shape;413;p65"/>
          <p:cNvSpPr txBox="1">
            <a:spLocks noGrp="1"/>
          </p:cNvSpPr>
          <p:nvPr>
            <p:ph type="body" idx="1"/>
          </p:nvPr>
        </p:nvSpPr>
        <p:spPr>
          <a:xfrm>
            <a:off x="108099" y="1353900"/>
            <a:ext cx="8629500" cy="30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</a:pPr>
            <a:r>
              <a:rPr lang="en" sz="2000" b="1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Building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</a:t>
            </a:r>
            <a:r>
              <a:rPr lang="en" sz="2000" b="1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elationships +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</a:t>
            </a:r>
            <a:r>
              <a:rPr lang="en" sz="2000" b="1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ngaging with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L</a:t>
            </a:r>
            <a:r>
              <a:rPr lang="en" sz="2000" b="1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ocal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L</a:t>
            </a:r>
            <a:r>
              <a:rPr lang="en" sz="2000" b="1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eaders</a:t>
            </a:r>
            <a:endParaRPr sz="2000" b="1" i="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</a:pPr>
            <a:endParaRPr sz="1600" b="1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600" i="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14" name="Google Shape;41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525" y="2214675"/>
            <a:ext cx="2733950" cy="2725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900" y="2214675"/>
            <a:ext cx="3277206" cy="275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150" y="2188176"/>
            <a:ext cx="2733950" cy="275162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5"/>
          <p:cNvSpPr txBox="1"/>
          <p:nvPr/>
        </p:nvSpPr>
        <p:spPr>
          <a:xfrm>
            <a:off x="336425" y="1770025"/>
            <a:ext cx="233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Community Leaders - </a:t>
            </a:r>
            <a:endParaRPr sz="20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8" name="Google Shape;418;p65"/>
          <p:cNvSpPr txBox="1"/>
          <p:nvPr/>
        </p:nvSpPr>
        <p:spPr>
          <a:xfrm>
            <a:off x="3270288" y="1770025"/>
            <a:ext cx="238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Community Events - 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19" name="Google Shape;419;p65"/>
          <p:cNvSpPr txBox="1"/>
          <p:nvPr/>
        </p:nvSpPr>
        <p:spPr>
          <a:xfrm>
            <a:off x="6620225" y="1770025"/>
            <a:ext cx="315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 Your Network - 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6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LEVERAGE COMMUNITY CONNECTIONS</a:t>
            </a:r>
            <a:endParaRPr/>
          </a:p>
        </p:txBody>
      </p:sp>
      <p:sp>
        <p:nvSpPr>
          <p:cNvPr id="425" name="Google Shape;425;p66"/>
          <p:cNvSpPr txBox="1">
            <a:spLocks noGrp="1"/>
          </p:cNvSpPr>
          <p:nvPr>
            <p:ph type="body" idx="1"/>
          </p:nvPr>
        </p:nvSpPr>
        <p:spPr>
          <a:xfrm>
            <a:off x="257175" y="1371525"/>
            <a:ext cx="8797800" cy="30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" sz="2000" b="1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Be the </a:t>
            </a:r>
            <a:r>
              <a:rPr lang="en" sz="2000" b="1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B</a:t>
            </a:r>
            <a:r>
              <a:rPr lang="en" sz="2000" b="1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rand</a:t>
            </a:r>
            <a:endParaRPr sz="2400" i="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Char char="•"/>
            </a:pPr>
            <a:r>
              <a:rPr lang="en" sz="1600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When you partner with someone in the community, you are your own brand and doing your own public image. </a:t>
            </a:r>
            <a:endParaRPr sz="1600" i="0">
              <a:solidFill>
                <a:srgbClr val="000000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Char char="•"/>
            </a:pPr>
            <a:r>
              <a:rPr lang="en" sz="1600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Wear your t-shirt, pin, hat, etc. That is your opportunity to showcase who Rotary is and share your story. </a:t>
            </a:r>
            <a:endParaRPr sz="1600" i="0">
              <a:solidFill>
                <a:srgbClr val="000000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6" name="Google Shape;426;p66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427" name="Google Shape;42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50" y="2717325"/>
            <a:ext cx="1858326" cy="18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8375" y="2840200"/>
            <a:ext cx="1966900" cy="20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2550" y="2355800"/>
            <a:ext cx="3755051" cy="277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7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LEVERAGE COMMUNITY CONNECTIONS</a:t>
            </a:r>
            <a:endParaRPr/>
          </a:p>
        </p:txBody>
      </p:sp>
      <p:sp>
        <p:nvSpPr>
          <p:cNvPr id="435" name="Google Shape;435;p67"/>
          <p:cNvSpPr txBox="1">
            <a:spLocks noGrp="1"/>
          </p:cNvSpPr>
          <p:nvPr>
            <p:ph type="body" idx="1"/>
          </p:nvPr>
        </p:nvSpPr>
        <p:spPr>
          <a:xfrm>
            <a:off x="285750" y="1389600"/>
            <a:ext cx="86295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" sz="2000" b="1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Understanding </a:t>
            </a:r>
            <a:r>
              <a:rPr lang="en" sz="2000" b="1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Y</a:t>
            </a:r>
            <a:r>
              <a:rPr lang="en" sz="2000" b="1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our </a:t>
            </a:r>
            <a:r>
              <a:rPr lang="en" sz="2000" b="1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lang="en" sz="2000" b="1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ommunity + </a:t>
            </a:r>
            <a:r>
              <a:rPr lang="en" sz="2000" b="1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2000" b="1" i="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olunteer and Member Engagement </a:t>
            </a:r>
            <a:endParaRPr sz="2000" i="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                                                                                                                      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6" name="Google Shape;436;p67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437" name="Google Shape;43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5" y="3185551"/>
            <a:ext cx="3133373" cy="17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7"/>
          <p:cNvPicPr preferRelativeResize="0"/>
          <p:nvPr/>
        </p:nvPicPr>
        <p:blipFill rotWithShape="1">
          <a:blip r:embed="rId4">
            <a:alphaModFix/>
          </a:blip>
          <a:srcRect l="2583" t="7476" r="3121" b="22120"/>
          <a:stretch/>
        </p:blipFill>
        <p:spPr>
          <a:xfrm>
            <a:off x="3460425" y="3013975"/>
            <a:ext cx="2590410" cy="19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600" y="3347875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7"/>
          <p:cNvSpPr txBox="1"/>
          <p:nvPr/>
        </p:nvSpPr>
        <p:spPr>
          <a:xfrm>
            <a:off x="75725" y="1700750"/>
            <a:ext cx="8629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Know your customer in and out</a:t>
            </a:r>
            <a:endParaRPr sz="1500">
              <a:solidFill>
                <a:srgbClr val="22222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Motivate members/volunteers to get comfortable talking about Rotary</a:t>
            </a:r>
            <a:endParaRPr sz="1500">
              <a:solidFill>
                <a:srgbClr val="22222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latin typeface="Arial Narrow"/>
                <a:ea typeface="Arial Narrow"/>
                <a:cs typeface="Arial Narrow"/>
                <a:sym typeface="Arial Narrow"/>
              </a:rPr>
              <a:t>Spotlight what matters to these internal stakeholders, including how awesome they are</a:t>
            </a:r>
            <a:endParaRPr sz="1500">
              <a:solidFill>
                <a:srgbClr val="22222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8"/>
          <p:cNvSpPr txBox="1">
            <a:spLocks noGrp="1"/>
          </p:cNvSpPr>
          <p:nvPr>
            <p:ph type="title"/>
          </p:nvPr>
        </p:nvSpPr>
        <p:spPr>
          <a:xfrm>
            <a:off x="285750" y="1"/>
            <a:ext cx="8629650" cy="115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685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LEVERAGE COMMUNITY CONNECTIONS</a:t>
            </a:r>
            <a:endParaRPr/>
          </a:p>
        </p:txBody>
      </p:sp>
      <p:sp>
        <p:nvSpPr>
          <p:cNvPr id="446" name="Google Shape;446;p68"/>
          <p:cNvSpPr txBox="1">
            <a:spLocks noGrp="1"/>
          </p:cNvSpPr>
          <p:nvPr>
            <p:ph type="body" idx="1"/>
          </p:nvPr>
        </p:nvSpPr>
        <p:spPr>
          <a:xfrm>
            <a:off x="285749" y="1606550"/>
            <a:ext cx="8629649" cy="302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" sz="2000" b="1" i="0">
                <a:solidFill>
                  <a:srgbClr val="000000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Conclusion</a:t>
            </a:r>
            <a:endParaRPr sz="2000" b="1" i="0">
              <a:solidFill>
                <a:srgbClr val="000000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1500" b="1">
              <a:solidFill>
                <a:srgbClr val="000000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Your Rotary story is powerful and can be an invitation to media and potential members.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Leverage leaders in your club, community, and your network!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Wearing Rotary swag in your community is a great way to build the brand—and Rotary membership!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People you connect with in your Rotary club are catalysts for the exposure and access to new members, money, and momentum for your projects. KYC (Know Your Customer) still applies.</a:t>
            </a:r>
            <a:endParaRPr sz="1500" i="0">
              <a:solidFill>
                <a:srgbClr val="22222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7" name="Google Shape;447;p68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99" name="Google Shape;299;p51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100"/>
          </a:p>
        </p:txBody>
      </p:sp>
      <p:sp>
        <p:nvSpPr>
          <p:cNvPr id="300" name="Google Shape;300;p51"/>
          <p:cNvSpPr txBox="1"/>
          <p:nvPr/>
        </p:nvSpPr>
        <p:spPr>
          <a:xfrm>
            <a:off x="561475" y="874797"/>
            <a:ext cx="8224800" cy="3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AutoNum type="arabicPeriod"/>
            </a:pPr>
            <a:r>
              <a:rPr lang="en" sz="5400" b="1">
                <a:solidFill>
                  <a:schemeClr val="lt1"/>
                </a:solidFill>
              </a:rPr>
              <a:t>MAKE FRIENDS WITH THE LEARNING CENTER &amp; BRAND CENTER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9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53" name="Google Shape;453;p69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A81B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100"/>
          </a:p>
        </p:txBody>
      </p:sp>
      <p:sp>
        <p:nvSpPr>
          <p:cNvPr id="454" name="Google Shape;454;p69"/>
          <p:cNvSpPr txBox="1"/>
          <p:nvPr/>
        </p:nvSpPr>
        <p:spPr>
          <a:xfrm>
            <a:off x="570500" y="1705947"/>
            <a:ext cx="82248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lt1"/>
                </a:solidFill>
              </a:rPr>
              <a:t>3. EXPAND YOUR DIGITAL PRESENCE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70"/>
          <p:cNvGrpSpPr/>
          <p:nvPr/>
        </p:nvGrpSpPr>
        <p:grpSpPr>
          <a:xfrm>
            <a:off x="5743825" y="5227971"/>
            <a:ext cx="669901" cy="162404"/>
            <a:chOff x="0" y="-28575"/>
            <a:chExt cx="1786404" cy="433077"/>
          </a:xfrm>
        </p:grpSpPr>
        <p:sp>
          <p:nvSpPr>
            <p:cNvPr id="460" name="Google Shape;460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17458F"/>
            </a:solidFill>
            <a:ln>
              <a:noFill/>
            </a:ln>
          </p:spPr>
        </p:sp>
        <p:sp>
          <p:nvSpPr>
            <p:cNvPr id="461" name="Google Shape;461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Royal Blue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R23,G69,B143</a:t>
              </a:r>
              <a:endParaRPr sz="700"/>
            </a:p>
          </p:txBody>
        </p:sp>
      </p:grpSp>
      <p:grpSp>
        <p:nvGrpSpPr>
          <p:cNvPr id="462" name="Google Shape;462;p70"/>
          <p:cNvGrpSpPr/>
          <p:nvPr/>
        </p:nvGrpSpPr>
        <p:grpSpPr>
          <a:xfrm>
            <a:off x="6444366" y="5227971"/>
            <a:ext cx="669901" cy="162404"/>
            <a:chOff x="0" y="-28575"/>
            <a:chExt cx="1786404" cy="433077"/>
          </a:xfrm>
        </p:grpSpPr>
        <p:sp>
          <p:nvSpPr>
            <p:cNvPr id="463" name="Google Shape;463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5DAA"/>
            </a:solidFill>
            <a:ln>
              <a:noFill/>
            </a:ln>
          </p:spPr>
        </p:sp>
        <p:sp>
          <p:nvSpPr>
            <p:cNvPr id="464" name="Google Shape;464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Azure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R0,G93,B170</a:t>
              </a:r>
              <a:endParaRPr sz="700"/>
            </a:p>
          </p:txBody>
        </p:sp>
      </p:grpSp>
      <p:grpSp>
        <p:nvGrpSpPr>
          <p:cNvPr id="465" name="Google Shape;465;p70"/>
          <p:cNvGrpSpPr/>
          <p:nvPr/>
        </p:nvGrpSpPr>
        <p:grpSpPr>
          <a:xfrm>
            <a:off x="7144907" y="5227971"/>
            <a:ext cx="669901" cy="162404"/>
            <a:chOff x="0" y="-28575"/>
            <a:chExt cx="1786404" cy="433077"/>
          </a:xfrm>
        </p:grpSpPr>
        <p:sp>
          <p:nvSpPr>
            <p:cNvPr id="466" name="Google Shape;466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1B4E7"/>
            </a:solidFill>
            <a:ln>
              <a:noFill/>
            </a:ln>
          </p:spPr>
        </p:sp>
        <p:sp>
          <p:nvSpPr>
            <p:cNvPr id="467" name="Google Shape;467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Sky Blue 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R1,G180,B231</a:t>
              </a:r>
              <a:endParaRPr sz="700"/>
            </a:p>
          </p:txBody>
        </p:sp>
      </p:grpSp>
      <p:grpSp>
        <p:nvGrpSpPr>
          <p:cNvPr id="468" name="Google Shape;468;p70"/>
          <p:cNvGrpSpPr/>
          <p:nvPr/>
        </p:nvGrpSpPr>
        <p:grpSpPr>
          <a:xfrm>
            <a:off x="7144907" y="5399430"/>
            <a:ext cx="669901" cy="162404"/>
            <a:chOff x="0" y="-28575"/>
            <a:chExt cx="1786404" cy="433077"/>
          </a:xfrm>
        </p:grpSpPr>
        <p:sp>
          <p:nvSpPr>
            <p:cNvPr id="469" name="Google Shape;469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872175"/>
            </a:solidFill>
            <a:ln>
              <a:noFill/>
            </a:ln>
          </p:spPr>
        </p:sp>
        <p:sp>
          <p:nvSpPr>
            <p:cNvPr id="470" name="Google Shape;470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Violet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R135,G33,B117</a:t>
              </a:r>
              <a:endParaRPr sz="700"/>
            </a:p>
          </p:txBody>
        </p:sp>
      </p:grpSp>
      <p:grpSp>
        <p:nvGrpSpPr>
          <p:cNvPr id="471" name="Google Shape;471;p70"/>
          <p:cNvGrpSpPr/>
          <p:nvPr/>
        </p:nvGrpSpPr>
        <p:grpSpPr>
          <a:xfrm>
            <a:off x="7845449" y="5399430"/>
            <a:ext cx="669901" cy="162404"/>
            <a:chOff x="0" y="-28575"/>
            <a:chExt cx="1786404" cy="433077"/>
          </a:xfrm>
        </p:grpSpPr>
        <p:sp>
          <p:nvSpPr>
            <p:cNvPr id="472" name="Google Shape;472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F7600"/>
            </a:solidFill>
            <a:ln>
              <a:noFill/>
            </a:ln>
          </p:spPr>
        </p:sp>
        <p:sp>
          <p:nvSpPr>
            <p:cNvPr id="473" name="Google Shape;473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Orange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R255,G118,B0</a:t>
              </a:r>
              <a:endParaRPr sz="700"/>
            </a:p>
          </p:txBody>
        </p:sp>
      </p:grpSp>
      <p:grpSp>
        <p:nvGrpSpPr>
          <p:cNvPr id="474" name="Google Shape;474;p70"/>
          <p:cNvGrpSpPr/>
          <p:nvPr/>
        </p:nvGrpSpPr>
        <p:grpSpPr>
          <a:xfrm>
            <a:off x="7845449" y="5227971"/>
            <a:ext cx="669901" cy="162404"/>
            <a:chOff x="0" y="-28575"/>
            <a:chExt cx="1786404" cy="433077"/>
          </a:xfrm>
        </p:grpSpPr>
        <p:sp>
          <p:nvSpPr>
            <p:cNvPr id="475" name="Google Shape;475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7A81B"/>
            </a:solidFill>
            <a:ln>
              <a:noFill/>
            </a:ln>
          </p:spPr>
        </p:sp>
        <p:sp>
          <p:nvSpPr>
            <p:cNvPr id="476" name="Google Shape;476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Gold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R247,G168,B27</a:t>
              </a:r>
              <a:endParaRPr sz="700"/>
            </a:p>
          </p:txBody>
        </p:sp>
      </p:grpSp>
      <p:grpSp>
        <p:nvGrpSpPr>
          <p:cNvPr id="477" name="Google Shape;477;p70"/>
          <p:cNvGrpSpPr/>
          <p:nvPr/>
        </p:nvGrpSpPr>
        <p:grpSpPr>
          <a:xfrm>
            <a:off x="5743825" y="5399430"/>
            <a:ext cx="669901" cy="162404"/>
            <a:chOff x="0" y="-28575"/>
            <a:chExt cx="1786404" cy="433077"/>
          </a:xfrm>
        </p:grpSpPr>
        <p:sp>
          <p:nvSpPr>
            <p:cNvPr id="478" name="Google Shape;478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D91B5C"/>
            </a:solidFill>
            <a:ln>
              <a:noFill/>
            </a:ln>
          </p:spPr>
        </p:sp>
        <p:sp>
          <p:nvSpPr>
            <p:cNvPr id="479" name="Google Shape;479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Cranberry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R217,G27, B92</a:t>
              </a:r>
              <a:endParaRPr sz="700"/>
            </a:p>
          </p:txBody>
        </p:sp>
      </p:grpSp>
      <p:grpSp>
        <p:nvGrpSpPr>
          <p:cNvPr id="480" name="Google Shape;480;p70"/>
          <p:cNvGrpSpPr/>
          <p:nvPr/>
        </p:nvGrpSpPr>
        <p:grpSpPr>
          <a:xfrm>
            <a:off x="6444366" y="5399430"/>
            <a:ext cx="669901" cy="162404"/>
            <a:chOff x="0" y="-28575"/>
            <a:chExt cx="1786404" cy="433077"/>
          </a:xfrm>
        </p:grpSpPr>
        <p:sp>
          <p:nvSpPr>
            <p:cNvPr id="481" name="Google Shape;481;p70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</p:sp>
        <p:sp>
          <p:nvSpPr>
            <p:cNvPr id="482" name="Google Shape;482;p70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Turquoise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R0,G153,B153</a:t>
              </a:r>
              <a:endParaRPr sz="700"/>
            </a:p>
          </p:txBody>
        </p:sp>
      </p:grpSp>
      <p:sp>
        <p:nvSpPr>
          <p:cNvPr id="483" name="Google Shape;483;p70"/>
          <p:cNvSpPr txBox="1"/>
          <p:nvPr/>
        </p:nvSpPr>
        <p:spPr>
          <a:xfrm>
            <a:off x="4774538" y="5247260"/>
            <a:ext cx="943768" cy="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Rotary Leadership Colors</a:t>
            </a:r>
            <a:endParaRPr sz="700"/>
          </a:p>
        </p:txBody>
      </p:sp>
      <p:sp>
        <p:nvSpPr>
          <p:cNvPr id="484" name="Google Shape;484;p70"/>
          <p:cNvSpPr txBox="1"/>
          <p:nvPr/>
        </p:nvSpPr>
        <p:spPr>
          <a:xfrm>
            <a:off x="5052913" y="5410314"/>
            <a:ext cx="661200" cy="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Secondary Colors</a:t>
            </a:r>
            <a:endParaRPr sz="100"/>
          </a:p>
        </p:txBody>
      </p:sp>
      <p:sp>
        <p:nvSpPr>
          <p:cNvPr id="485" name="Google Shape;485;p70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12192000" h="13716000" extrusionOk="0">
                <a:moveTo>
                  <a:pt x="0" y="0"/>
                </a:moveTo>
                <a:lnTo>
                  <a:pt x="12192000" y="0"/>
                </a:lnTo>
                <a:lnTo>
                  <a:pt x="12192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rgbClr val="01B4E7"/>
          </a:solidFill>
          <a:ln>
            <a:noFill/>
          </a:ln>
        </p:spPr>
      </p:sp>
      <p:sp>
        <p:nvSpPr>
          <p:cNvPr id="486" name="Google Shape;486;p70"/>
          <p:cNvSpPr txBox="1"/>
          <p:nvPr/>
        </p:nvSpPr>
        <p:spPr>
          <a:xfrm>
            <a:off x="355352" y="206823"/>
            <a:ext cx="4833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</a:rPr>
              <a:t>WHAT IS DIGITAL PRESENCE?</a:t>
            </a:r>
            <a:endParaRPr sz="700" b="1"/>
          </a:p>
        </p:txBody>
      </p:sp>
      <p:sp>
        <p:nvSpPr>
          <p:cNvPr id="487" name="Google Shape;487;p70"/>
          <p:cNvSpPr txBox="1"/>
          <p:nvPr/>
        </p:nvSpPr>
        <p:spPr>
          <a:xfrm>
            <a:off x="212657" y="1223733"/>
            <a:ext cx="40074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4636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8640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email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8640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Website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8640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Social Media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8637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Facebook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8637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Instagram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8637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LinkedIn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8637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X (Twitter)</a:t>
            </a:r>
            <a:endParaRPr sz="15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8" name="Google Shape;488;p70"/>
          <p:cNvSpPr txBox="1"/>
          <p:nvPr/>
        </p:nvSpPr>
        <p:spPr>
          <a:xfrm>
            <a:off x="4708100" y="1089650"/>
            <a:ext cx="4195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You can exist online, b</a:t>
            </a: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ut it does not mean having a presence</a:t>
            </a:r>
            <a:endParaRPr sz="9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9" name="Google Shape;489;p70"/>
          <p:cNvSpPr txBox="1"/>
          <p:nvPr/>
        </p:nvSpPr>
        <p:spPr>
          <a:xfrm>
            <a:off x="4761944" y="1878541"/>
            <a:ext cx="43344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2100" marR="0" lvl="1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○"/>
            </a:pP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You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,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Rotary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clubs,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Rotary district: storytelling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92100" marR="0" lvl="1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○"/>
            </a:pP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Internet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= 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‘traffic’ you create online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927100" marR="0" lvl="3" indent="-234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●"/>
            </a:pP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Website to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s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ocial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m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edia to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w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ebsite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92100" marR="0" lvl="1" indent="-158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○"/>
            </a:pP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Public </a:t>
            </a: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=</a:t>
            </a: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How people perceive your online Rotary presence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927100" marR="0" lvl="3" indent="-234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●"/>
            </a:pP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What they say about you 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927100" marR="0" lvl="3" indent="-234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Char char="●"/>
            </a:pPr>
            <a:r>
              <a:rPr lang="en" sz="15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How they engage with you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90" name="Google Shape;49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352" y="2892523"/>
            <a:ext cx="3273651" cy="218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71"/>
          <p:cNvGrpSpPr/>
          <p:nvPr/>
        </p:nvGrpSpPr>
        <p:grpSpPr>
          <a:xfrm>
            <a:off x="5743825" y="5227971"/>
            <a:ext cx="669901" cy="162404"/>
            <a:chOff x="0" y="-28575"/>
            <a:chExt cx="1786404" cy="433077"/>
          </a:xfrm>
        </p:grpSpPr>
        <p:sp>
          <p:nvSpPr>
            <p:cNvPr id="496" name="Google Shape;496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17458F"/>
            </a:solidFill>
            <a:ln>
              <a:noFill/>
            </a:ln>
          </p:spPr>
        </p:sp>
        <p:sp>
          <p:nvSpPr>
            <p:cNvPr id="497" name="Google Shape;497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Royal Blue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R23,G69,B143</a:t>
              </a:r>
              <a:endParaRPr sz="700"/>
            </a:p>
          </p:txBody>
        </p:sp>
      </p:grpSp>
      <p:grpSp>
        <p:nvGrpSpPr>
          <p:cNvPr id="498" name="Google Shape;498;p71"/>
          <p:cNvGrpSpPr/>
          <p:nvPr/>
        </p:nvGrpSpPr>
        <p:grpSpPr>
          <a:xfrm>
            <a:off x="6444366" y="5227971"/>
            <a:ext cx="669901" cy="162404"/>
            <a:chOff x="0" y="-28575"/>
            <a:chExt cx="1786404" cy="433077"/>
          </a:xfrm>
        </p:grpSpPr>
        <p:sp>
          <p:nvSpPr>
            <p:cNvPr id="499" name="Google Shape;499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5DAA"/>
            </a:solidFill>
            <a:ln>
              <a:noFill/>
            </a:ln>
          </p:spPr>
        </p:sp>
        <p:sp>
          <p:nvSpPr>
            <p:cNvPr id="500" name="Google Shape;500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Azure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R0,G93,B170</a:t>
              </a:r>
              <a:endParaRPr sz="700"/>
            </a:p>
          </p:txBody>
        </p:sp>
      </p:grpSp>
      <p:grpSp>
        <p:nvGrpSpPr>
          <p:cNvPr id="501" name="Google Shape;501;p71"/>
          <p:cNvGrpSpPr/>
          <p:nvPr/>
        </p:nvGrpSpPr>
        <p:grpSpPr>
          <a:xfrm>
            <a:off x="7144907" y="5227971"/>
            <a:ext cx="669901" cy="162404"/>
            <a:chOff x="0" y="-28575"/>
            <a:chExt cx="1786404" cy="433077"/>
          </a:xfrm>
        </p:grpSpPr>
        <p:sp>
          <p:nvSpPr>
            <p:cNvPr id="502" name="Google Shape;502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1B4E7"/>
            </a:solidFill>
            <a:ln>
              <a:noFill/>
            </a:ln>
          </p:spPr>
        </p:sp>
        <p:sp>
          <p:nvSpPr>
            <p:cNvPr id="503" name="Google Shape;503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Sky Blue 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R1,G180,B231</a:t>
              </a:r>
              <a:endParaRPr sz="700"/>
            </a:p>
          </p:txBody>
        </p:sp>
      </p:grpSp>
      <p:grpSp>
        <p:nvGrpSpPr>
          <p:cNvPr id="504" name="Google Shape;504;p71"/>
          <p:cNvGrpSpPr/>
          <p:nvPr/>
        </p:nvGrpSpPr>
        <p:grpSpPr>
          <a:xfrm>
            <a:off x="7144907" y="5399430"/>
            <a:ext cx="669901" cy="162404"/>
            <a:chOff x="0" y="-28575"/>
            <a:chExt cx="1786404" cy="433077"/>
          </a:xfrm>
        </p:grpSpPr>
        <p:sp>
          <p:nvSpPr>
            <p:cNvPr id="505" name="Google Shape;505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872175"/>
            </a:solidFill>
            <a:ln>
              <a:noFill/>
            </a:ln>
          </p:spPr>
        </p:sp>
        <p:sp>
          <p:nvSpPr>
            <p:cNvPr id="506" name="Google Shape;506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Violet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R135,G33,B117</a:t>
              </a:r>
              <a:endParaRPr sz="700"/>
            </a:p>
          </p:txBody>
        </p:sp>
      </p:grpSp>
      <p:grpSp>
        <p:nvGrpSpPr>
          <p:cNvPr id="507" name="Google Shape;507;p71"/>
          <p:cNvGrpSpPr/>
          <p:nvPr/>
        </p:nvGrpSpPr>
        <p:grpSpPr>
          <a:xfrm>
            <a:off x="7845449" y="5399430"/>
            <a:ext cx="669901" cy="162404"/>
            <a:chOff x="0" y="-28575"/>
            <a:chExt cx="1786404" cy="433077"/>
          </a:xfrm>
        </p:grpSpPr>
        <p:sp>
          <p:nvSpPr>
            <p:cNvPr id="508" name="Google Shape;508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F7600"/>
            </a:solidFill>
            <a:ln>
              <a:noFill/>
            </a:ln>
          </p:spPr>
        </p:sp>
        <p:sp>
          <p:nvSpPr>
            <p:cNvPr id="509" name="Google Shape;509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Orange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R255,G118,B0</a:t>
              </a:r>
              <a:endParaRPr sz="700"/>
            </a:p>
          </p:txBody>
        </p:sp>
      </p:grpSp>
      <p:grpSp>
        <p:nvGrpSpPr>
          <p:cNvPr id="510" name="Google Shape;510;p71"/>
          <p:cNvGrpSpPr/>
          <p:nvPr/>
        </p:nvGrpSpPr>
        <p:grpSpPr>
          <a:xfrm>
            <a:off x="7845449" y="5227971"/>
            <a:ext cx="669901" cy="162404"/>
            <a:chOff x="0" y="-28575"/>
            <a:chExt cx="1786404" cy="433077"/>
          </a:xfrm>
        </p:grpSpPr>
        <p:sp>
          <p:nvSpPr>
            <p:cNvPr id="511" name="Google Shape;511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7A81B"/>
            </a:solidFill>
            <a:ln>
              <a:noFill/>
            </a:ln>
          </p:spPr>
        </p:sp>
        <p:sp>
          <p:nvSpPr>
            <p:cNvPr id="512" name="Google Shape;512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Gold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R247,G168,B27</a:t>
              </a:r>
              <a:endParaRPr sz="700"/>
            </a:p>
          </p:txBody>
        </p:sp>
      </p:grpSp>
      <p:grpSp>
        <p:nvGrpSpPr>
          <p:cNvPr id="513" name="Google Shape;513;p71"/>
          <p:cNvGrpSpPr/>
          <p:nvPr/>
        </p:nvGrpSpPr>
        <p:grpSpPr>
          <a:xfrm>
            <a:off x="5743825" y="5399430"/>
            <a:ext cx="669901" cy="162404"/>
            <a:chOff x="0" y="-28575"/>
            <a:chExt cx="1786404" cy="433077"/>
          </a:xfrm>
        </p:grpSpPr>
        <p:sp>
          <p:nvSpPr>
            <p:cNvPr id="514" name="Google Shape;514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D91B5C"/>
            </a:solidFill>
            <a:ln>
              <a:noFill/>
            </a:ln>
          </p:spPr>
        </p:sp>
        <p:sp>
          <p:nvSpPr>
            <p:cNvPr id="515" name="Google Shape;515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Cranberry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R217,G27, B92</a:t>
              </a:r>
              <a:endParaRPr sz="700"/>
            </a:p>
          </p:txBody>
        </p:sp>
      </p:grpSp>
      <p:grpSp>
        <p:nvGrpSpPr>
          <p:cNvPr id="516" name="Google Shape;516;p71"/>
          <p:cNvGrpSpPr/>
          <p:nvPr/>
        </p:nvGrpSpPr>
        <p:grpSpPr>
          <a:xfrm>
            <a:off x="6444366" y="5399430"/>
            <a:ext cx="669901" cy="162404"/>
            <a:chOff x="0" y="-28575"/>
            <a:chExt cx="1786404" cy="433077"/>
          </a:xfrm>
        </p:grpSpPr>
        <p:sp>
          <p:nvSpPr>
            <p:cNvPr id="517" name="Google Shape;517;p71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</p:sp>
        <p:sp>
          <p:nvSpPr>
            <p:cNvPr id="518" name="Google Shape;518;p71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Turquoise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R0,G153,B153</a:t>
              </a:r>
              <a:endParaRPr sz="700"/>
            </a:p>
          </p:txBody>
        </p:sp>
      </p:grpSp>
      <p:sp>
        <p:nvSpPr>
          <p:cNvPr id="519" name="Google Shape;519;p71"/>
          <p:cNvSpPr txBox="1"/>
          <p:nvPr/>
        </p:nvSpPr>
        <p:spPr>
          <a:xfrm>
            <a:off x="4774538" y="5247260"/>
            <a:ext cx="943768" cy="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Rotary Leadership Colors</a:t>
            </a:r>
            <a:endParaRPr sz="700"/>
          </a:p>
        </p:txBody>
      </p:sp>
      <p:sp>
        <p:nvSpPr>
          <p:cNvPr id="520" name="Google Shape;520;p71"/>
          <p:cNvSpPr txBox="1"/>
          <p:nvPr/>
        </p:nvSpPr>
        <p:spPr>
          <a:xfrm>
            <a:off x="5052913" y="5410314"/>
            <a:ext cx="6612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Secondary Colors</a:t>
            </a:r>
            <a:endParaRPr sz="100"/>
          </a:p>
        </p:txBody>
      </p:sp>
      <p:sp>
        <p:nvSpPr>
          <p:cNvPr id="521" name="Google Shape;521;p71"/>
          <p:cNvSpPr/>
          <p:nvPr/>
        </p:nvSpPr>
        <p:spPr>
          <a:xfrm>
            <a:off x="0" y="0"/>
            <a:ext cx="9144000" cy="1155049"/>
          </a:xfrm>
          <a:custGeom>
            <a:avLst/>
            <a:gdLst/>
            <a:ahLst/>
            <a:cxnLst/>
            <a:rect l="l" t="t" r="r" b="b"/>
            <a:pathLst>
              <a:path w="24384000" h="3080131" extrusionOk="0">
                <a:moveTo>
                  <a:pt x="0" y="3080131"/>
                </a:moveTo>
                <a:lnTo>
                  <a:pt x="24384000" y="3080131"/>
                </a:lnTo>
                <a:lnTo>
                  <a:pt x="2438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1B4E7"/>
          </a:solidFill>
          <a:ln>
            <a:noFill/>
          </a:ln>
        </p:spPr>
      </p:sp>
      <p:sp>
        <p:nvSpPr>
          <p:cNvPr id="522" name="Google Shape;522;p71"/>
          <p:cNvSpPr txBox="1"/>
          <p:nvPr/>
        </p:nvSpPr>
        <p:spPr>
          <a:xfrm>
            <a:off x="302895" y="80963"/>
            <a:ext cx="853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</a:rPr>
              <a:t>EXPAND YOUR DIGITAL PRESENCE</a:t>
            </a:r>
            <a:endParaRPr sz="3300" b="1"/>
          </a:p>
        </p:txBody>
      </p:sp>
      <p:sp>
        <p:nvSpPr>
          <p:cNvPr id="523" name="Google Shape;523;p71"/>
          <p:cNvSpPr txBox="1"/>
          <p:nvPr/>
        </p:nvSpPr>
        <p:spPr>
          <a:xfrm>
            <a:off x="5041000" y="1477700"/>
            <a:ext cx="3800100" cy="19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Storytelling: </a:t>
            </a:r>
            <a:r>
              <a:rPr lang="en" sz="1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Visibility, credibility, reputation</a:t>
            </a:r>
            <a:endParaRPr sz="3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actions you take and the content you produce: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0200" lvl="1" indent="-14605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What makes you different?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0200" lvl="1" indent="-14605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Understand what makes a meaningful story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0200" lvl="1" indent="-14605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Impact your audience emotionally, mentally, and even physically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24" name="Google Shape;52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00" y="1422625"/>
            <a:ext cx="4509650" cy="3005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72"/>
          <p:cNvGrpSpPr/>
          <p:nvPr/>
        </p:nvGrpSpPr>
        <p:grpSpPr>
          <a:xfrm>
            <a:off x="5743825" y="5227971"/>
            <a:ext cx="669901" cy="162404"/>
            <a:chOff x="0" y="-28575"/>
            <a:chExt cx="1786404" cy="433077"/>
          </a:xfrm>
        </p:grpSpPr>
        <p:sp>
          <p:nvSpPr>
            <p:cNvPr id="530" name="Google Shape;530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17458F"/>
            </a:solidFill>
            <a:ln>
              <a:noFill/>
            </a:ln>
          </p:spPr>
        </p:sp>
        <p:sp>
          <p:nvSpPr>
            <p:cNvPr id="531" name="Google Shape;531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Royal Blue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R23,G69,B143</a:t>
              </a:r>
              <a:endParaRPr sz="700"/>
            </a:p>
          </p:txBody>
        </p:sp>
      </p:grpSp>
      <p:grpSp>
        <p:nvGrpSpPr>
          <p:cNvPr id="532" name="Google Shape;532;p72"/>
          <p:cNvGrpSpPr/>
          <p:nvPr/>
        </p:nvGrpSpPr>
        <p:grpSpPr>
          <a:xfrm>
            <a:off x="6444366" y="5227971"/>
            <a:ext cx="669901" cy="162404"/>
            <a:chOff x="0" y="-28575"/>
            <a:chExt cx="1786404" cy="433077"/>
          </a:xfrm>
        </p:grpSpPr>
        <p:sp>
          <p:nvSpPr>
            <p:cNvPr id="533" name="Google Shape;533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5DAA"/>
            </a:solidFill>
            <a:ln>
              <a:noFill/>
            </a:ln>
          </p:spPr>
        </p:sp>
        <p:sp>
          <p:nvSpPr>
            <p:cNvPr id="534" name="Google Shape;534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Azure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R0,G93,B170</a:t>
              </a:r>
              <a:endParaRPr sz="700"/>
            </a:p>
          </p:txBody>
        </p:sp>
      </p:grpSp>
      <p:grpSp>
        <p:nvGrpSpPr>
          <p:cNvPr id="535" name="Google Shape;535;p72"/>
          <p:cNvGrpSpPr/>
          <p:nvPr/>
        </p:nvGrpSpPr>
        <p:grpSpPr>
          <a:xfrm>
            <a:off x="7144907" y="5227971"/>
            <a:ext cx="669901" cy="162404"/>
            <a:chOff x="0" y="-28575"/>
            <a:chExt cx="1786404" cy="433077"/>
          </a:xfrm>
        </p:grpSpPr>
        <p:sp>
          <p:nvSpPr>
            <p:cNvPr id="536" name="Google Shape;536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1B4E7"/>
            </a:solidFill>
            <a:ln>
              <a:noFill/>
            </a:ln>
          </p:spPr>
        </p:sp>
        <p:sp>
          <p:nvSpPr>
            <p:cNvPr id="537" name="Google Shape;537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Sky Blue 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R1,G180,B231</a:t>
              </a:r>
              <a:endParaRPr sz="700"/>
            </a:p>
          </p:txBody>
        </p:sp>
      </p:grpSp>
      <p:grpSp>
        <p:nvGrpSpPr>
          <p:cNvPr id="538" name="Google Shape;538;p72"/>
          <p:cNvGrpSpPr/>
          <p:nvPr/>
        </p:nvGrpSpPr>
        <p:grpSpPr>
          <a:xfrm>
            <a:off x="7144907" y="5399430"/>
            <a:ext cx="669901" cy="162404"/>
            <a:chOff x="0" y="-28575"/>
            <a:chExt cx="1786404" cy="433077"/>
          </a:xfrm>
        </p:grpSpPr>
        <p:sp>
          <p:nvSpPr>
            <p:cNvPr id="539" name="Google Shape;539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872175"/>
            </a:solidFill>
            <a:ln>
              <a:noFill/>
            </a:ln>
          </p:spPr>
        </p:sp>
        <p:sp>
          <p:nvSpPr>
            <p:cNvPr id="540" name="Google Shape;540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Violet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R135,G33,B117</a:t>
              </a:r>
              <a:endParaRPr sz="700"/>
            </a:p>
          </p:txBody>
        </p:sp>
      </p:grpSp>
      <p:grpSp>
        <p:nvGrpSpPr>
          <p:cNvPr id="541" name="Google Shape;541;p72"/>
          <p:cNvGrpSpPr/>
          <p:nvPr/>
        </p:nvGrpSpPr>
        <p:grpSpPr>
          <a:xfrm>
            <a:off x="7845449" y="5399430"/>
            <a:ext cx="669901" cy="162404"/>
            <a:chOff x="0" y="-28575"/>
            <a:chExt cx="1786404" cy="433077"/>
          </a:xfrm>
        </p:grpSpPr>
        <p:sp>
          <p:nvSpPr>
            <p:cNvPr id="542" name="Google Shape;542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F7600"/>
            </a:solidFill>
            <a:ln>
              <a:noFill/>
            </a:ln>
          </p:spPr>
        </p:sp>
        <p:sp>
          <p:nvSpPr>
            <p:cNvPr id="543" name="Google Shape;543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Orange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R255,G118,B0</a:t>
              </a:r>
              <a:endParaRPr sz="700"/>
            </a:p>
          </p:txBody>
        </p:sp>
      </p:grpSp>
      <p:grpSp>
        <p:nvGrpSpPr>
          <p:cNvPr id="544" name="Google Shape;544;p72"/>
          <p:cNvGrpSpPr/>
          <p:nvPr/>
        </p:nvGrpSpPr>
        <p:grpSpPr>
          <a:xfrm>
            <a:off x="7845449" y="5227971"/>
            <a:ext cx="669901" cy="162404"/>
            <a:chOff x="0" y="-28575"/>
            <a:chExt cx="1786404" cy="433077"/>
          </a:xfrm>
        </p:grpSpPr>
        <p:sp>
          <p:nvSpPr>
            <p:cNvPr id="545" name="Google Shape;545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7A81B"/>
            </a:solidFill>
            <a:ln>
              <a:noFill/>
            </a:ln>
          </p:spPr>
        </p:sp>
        <p:sp>
          <p:nvSpPr>
            <p:cNvPr id="546" name="Google Shape;546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Gold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R247,G168,B27</a:t>
              </a:r>
              <a:endParaRPr sz="700"/>
            </a:p>
          </p:txBody>
        </p:sp>
      </p:grpSp>
      <p:grpSp>
        <p:nvGrpSpPr>
          <p:cNvPr id="547" name="Google Shape;547;p72"/>
          <p:cNvGrpSpPr/>
          <p:nvPr/>
        </p:nvGrpSpPr>
        <p:grpSpPr>
          <a:xfrm>
            <a:off x="5743825" y="5399430"/>
            <a:ext cx="669901" cy="162404"/>
            <a:chOff x="0" y="-28575"/>
            <a:chExt cx="1786404" cy="433077"/>
          </a:xfrm>
        </p:grpSpPr>
        <p:sp>
          <p:nvSpPr>
            <p:cNvPr id="548" name="Google Shape;548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D91B5C"/>
            </a:solidFill>
            <a:ln>
              <a:noFill/>
            </a:ln>
          </p:spPr>
        </p:sp>
        <p:sp>
          <p:nvSpPr>
            <p:cNvPr id="549" name="Google Shape;549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Cranberry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R217,G27, B92</a:t>
              </a:r>
              <a:endParaRPr sz="700"/>
            </a:p>
          </p:txBody>
        </p:sp>
      </p:grpSp>
      <p:grpSp>
        <p:nvGrpSpPr>
          <p:cNvPr id="550" name="Google Shape;550;p72"/>
          <p:cNvGrpSpPr/>
          <p:nvPr/>
        </p:nvGrpSpPr>
        <p:grpSpPr>
          <a:xfrm>
            <a:off x="6444366" y="5399430"/>
            <a:ext cx="669901" cy="162404"/>
            <a:chOff x="0" y="-28575"/>
            <a:chExt cx="1786404" cy="433077"/>
          </a:xfrm>
        </p:grpSpPr>
        <p:sp>
          <p:nvSpPr>
            <p:cNvPr id="551" name="Google Shape;551;p72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</p:sp>
        <p:sp>
          <p:nvSpPr>
            <p:cNvPr id="552" name="Google Shape;552;p72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Turquoise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R0,G153,B153</a:t>
              </a:r>
              <a:endParaRPr sz="700"/>
            </a:p>
          </p:txBody>
        </p:sp>
      </p:grpSp>
      <p:sp>
        <p:nvSpPr>
          <p:cNvPr id="553" name="Google Shape;553;p72"/>
          <p:cNvSpPr txBox="1"/>
          <p:nvPr/>
        </p:nvSpPr>
        <p:spPr>
          <a:xfrm>
            <a:off x="4774538" y="5247260"/>
            <a:ext cx="943768" cy="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Rotary Leadership Colors</a:t>
            </a:r>
            <a:endParaRPr sz="700"/>
          </a:p>
        </p:txBody>
      </p:sp>
      <p:sp>
        <p:nvSpPr>
          <p:cNvPr id="554" name="Google Shape;554;p72"/>
          <p:cNvSpPr txBox="1"/>
          <p:nvPr/>
        </p:nvSpPr>
        <p:spPr>
          <a:xfrm>
            <a:off x="5052913" y="5410314"/>
            <a:ext cx="661239" cy="1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Secondary Colors</a:t>
            </a:r>
            <a:endParaRPr sz="700"/>
          </a:p>
        </p:txBody>
      </p:sp>
      <p:sp>
        <p:nvSpPr>
          <p:cNvPr id="555" name="Google Shape;555;p72"/>
          <p:cNvSpPr/>
          <p:nvPr/>
        </p:nvSpPr>
        <p:spPr>
          <a:xfrm>
            <a:off x="0" y="0"/>
            <a:ext cx="9144000" cy="1155049"/>
          </a:xfrm>
          <a:custGeom>
            <a:avLst/>
            <a:gdLst/>
            <a:ahLst/>
            <a:cxnLst/>
            <a:rect l="l" t="t" r="r" b="b"/>
            <a:pathLst>
              <a:path w="24384000" h="3080131" extrusionOk="0">
                <a:moveTo>
                  <a:pt x="0" y="3080131"/>
                </a:moveTo>
                <a:lnTo>
                  <a:pt x="24384000" y="3080131"/>
                </a:lnTo>
                <a:lnTo>
                  <a:pt x="2438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1B4E7"/>
          </a:solidFill>
          <a:ln>
            <a:noFill/>
          </a:ln>
        </p:spPr>
      </p:sp>
      <p:sp>
        <p:nvSpPr>
          <p:cNvPr id="556" name="Google Shape;556;p72"/>
          <p:cNvSpPr txBox="1"/>
          <p:nvPr/>
        </p:nvSpPr>
        <p:spPr>
          <a:xfrm>
            <a:off x="245110" y="80963"/>
            <a:ext cx="853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</a:rPr>
              <a:t>EXPAND YOUR DIGITAL PRESENCE</a:t>
            </a:r>
            <a:endParaRPr sz="3300" b="1"/>
          </a:p>
        </p:txBody>
      </p:sp>
      <p:sp>
        <p:nvSpPr>
          <p:cNvPr id="557" name="Google Shape;557;p72"/>
          <p:cNvSpPr txBox="1"/>
          <p:nvPr/>
        </p:nvSpPr>
        <p:spPr>
          <a:xfrm>
            <a:off x="4400600" y="1819900"/>
            <a:ext cx="42372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Website </a:t>
            </a: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&amp;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s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ocial </a:t>
            </a: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m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edia</a:t>
            </a: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" sz="1700">
                <a:latin typeface="Arial Narrow"/>
                <a:ea typeface="Arial Narrow"/>
                <a:cs typeface="Arial Narrow"/>
                <a:sym typeface="Arial Narrow"/>
              </a:rPr>
              <a:t>Sharing with purpose</a:t>
            </a:r>
            <a:endParaRPr sz="3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Ways to achieve a strong digital presence: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330200" lvl="1" indent="-14605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Be consistent with your brand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0200" lvl="1" indent="-14605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Focus on your audience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0200" lvl="1" indent="-14605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Arial Narrow"/>
              <a:buChar char="•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Use social media to drive readers to your website or vice versa</a:t>
            </a:r>
            <a:endParaRPr sz="26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58" name="Google Shape;558;p72"/>
          <p:cNvPicPr preferRelativeResize="0"/>
          <p:nvPr/>
        </p:nvPicPr>
        <p:blipFill rotWithShape="1">
          <a:blip r:embed="rId3">
            <a:alphaModFix/>
          </a:blip>
          <a:srcRect l="-25225" t="25232" r="41585" b="-5283"/>
          <a:stretch/>
        </p:blipFill>
        <p:spPr>
          <a:xfrm>
            <a:off x="-1060102" y="1678274"/>
            <a:ext cx="5242752" cy="28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3"/>
          <p:cNvSpPr/>
          <p:nvPr/>
        </p:nvSpPr>
        <p:spPr>
          <a:xfrm>
            <a:off x="0" y="0"/>
            <a:ext cx="9144000" cy="1155049"/>
          </a:xfrm>
          <a:custGeom>
            <a:avLst/>
            <a:gdLst/>
            <a:ahLst/>
            <a:cxnLst/>
            <a:rect l="l" t="t" r="r" b="b"/>
            <a:pathLst>
              <a:path w="24384000" h="3080131" extrusionOk="0">
                <a:moveTo>
                  <a:pt x="0" y="3080131"/>
                </a:moveTo>
                <a:lnTo>
                  <a:pt x="24384000" y="3080131"/>
                </a:lnTo>
                <a:lnTo>
                  <a:pt x="2438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1B4E7"/>
          </a:solidFill>
          <a:ln>
            <a:noFill/>
          </a:ln>
        </p:spPr>
      </p:sp>
      <p:sp>
        <p:nvSpPr>
          <p:cNvPr id="564" name="Google Shape;564;p73"/>
          <p:cNvSpPr txBox="1"/>
          <p:nvPr/>
        </p:nvSpPr>
        <p:spPr>
          <a:xfrm>
            <a:off x="245110" y="80963"/>
            <a:ext cx="853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</a:rPr>
              <a:t>EXPAND YOUR DIGITAL PRESENCE</a:t>
            </a:r>
            <a:endParaRPr sz="3300" b="1"/>
          </a:p>
        </p:txBody>
      </p:sp>
      <p:sp>
        <p:nvSpPr>
          <p:cNvPr id="565" name="Google Shape;565;p73"/>
          <p:cNvSpPr txBox="1"/>
          <p:nvPr/>
        </p:nvSpPr>
        <p:spPr>
          <a:xfrm>
            <a:off x="419700" y="1913075"/>
            <a:ext cx="42891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Content that connects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 Narrow"/>
              <a:buChar char="●"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Create video content that tells a story and Illustrates what someone can expect from your club or district’s activities and membership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 Narrow"/>
              <a:buChar char="●"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Protip: Use CapCut to edit video and generate auto captions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2921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 Narrow"/>
              <a:buChar char="●"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Find many tutorials on YouTube</a:t>
            </a:r>
            <a:endParaRPr sz="1500"/>
          </a:p>
        </p:txBody>
      </p:sp>
      <p:pic>
        <p:nvPicPr>
          <p:cNvPr id="566" name="Google Shape;56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675" y="1791424"/>
            <a:ext cx="4130401" cy="275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74"/>
          <p:cNvGrpSpPr/>
          <p:nvPr/>
        </p:nvGrpSpPr>
        <p:grpSpPr>
          <a:xfrm>
            <a:off x="5743825" y="5227971"/>
            <a:ext cx="669901" cy="162404"/>
            <a:chOff x="0" y="-28575"/>
            <a:chExt cx="1786404" cy="433077"/>
          </a:xfrm>
        </p:grpSpPr>
        <p:sp>
          <p:nvSpPr>
            <p:cNvPr id="572" name="Google Shape;572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17458F"/>
            </a:solidFill>
            <a:ln>
              <a:noFill/>
            </a:ln>
          </p:spPr>
        </p:sp>
        <p:sp>
          <p:nvSpPr>
            <p:cNvPr id="573" name="Google Shape;573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Royal Blue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R23,G69,B143</a:t>
              </a:r>
              <a:endParaRPr sz="700"/>
            </a:p>
          </p:txBody>
        </p:sp>
      </p:grpSp>
      <p:grpSp>
        <p:nvGrpSpPr>
          <p:cNvPr id="574" name="Google Shape;574;p74"/>
          <p:cNvGrpSpPr/>
          <p:nvPr/>
        </p:nvGrpSpPr>
        <p:grpSpPr>
          <a:xfrm>
            <a:off x="6444366" y="5227971"/>
            <a:ext cx="669901" cy="162404"/>
            <a:chOff x="0" y="-28575"/>
            <a:chExt cx="1786404" cy="433077"/>
          </a:xfrm>
        </p:grpSpPr>
        <p:sp>
          <p:nvSpPr>
            <p:cNvPr id="575" name="Google Shape;575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5DAA"/>
            </a:solidFill>
            <a:ln>
              <a:noFill/>
            </a:ln>
          </p:spPr>
        </p:sp>
        <p:sp>
          <p:nvSpPr>
            <p:cNvPr id="576" name="Google Shape;576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Azure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R0,G93,B170</a:t>
              </a:r>
              <a:endParaRPr sz="700"/>
            </a:p>
          </p:txBody>
        </p:sp>
      </p:grpSp>
      <p:grpSp>
        <p:nvGrpSpPr>
          <p:cNvPr id="577" name="Google Shape;577;p74"/>
          <p:cNvGrpSpPr/>
          <p:nvPr/>
        </p:nvGrpSpPr>
        <p:grpSpPr>
          <a:xfrm>
            <a:off x="7144907" y="5227971"/>
            <a:ext cx="669901" cy="162404"/>
            <a:chOff x="0" y="-28575"/>
            <a:chExt cx="1786404" cy="433077"/>
          </a:xfrm>
        </p:grpSpPr>
        <p:sp>
          <p:nvSpPr>
            <p:cNvPr id="578" name="Google Shape;578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1B4E7"/>
            </a:solidFill>
            <a:ln>
              <a:noFill/>
            </a:ln>
          </p:spPr>
        </p:sp>
        <p:sp>
          <p:nvSpPr>
            <p:cNvPr id="579" name="Google Shape;579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Sky Blue 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R1,G180,B231</a:t>
              </a:r>
              <a:endParaRPr sz="700"/>
            </a:p>
          </p:txBody>
        </p:sp>
      </p:grpSp>
      <p:grpSp>
        <p:nvGrpSpPr>
          <p:cNvPr id="580" name="Google Shape;580;p74"/>
          <p:cNvGrpSpPr/>
          <p:nvPr/>
        </p:nvGrpSpPr>
        <p:grpSpPr>
          <a:xfrm>
            <a:off x="7144907" y="5399430"/>
            <a:ext cx="669901" cy="162404"/>
            <a:chOff x="0" y="-28575"/>
            <a:chExt cx="1786404" cy="433077"/>
          </a:xfrm>
        </p:grpSpPr>
        <p:sp>
          <p:nvSpPr>
            <p:cNvPr id="581" name="Google Shape;581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872175"/>
            </a:solidFill>
            <a:ln>
              <a:noFill/>
            </a:ln>
          </p:spPr>
        </p:sp>
        <p:sp>
          <p:nvSpPr>
            <p:cNvPr id="582" name="Google Shape;582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Violet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R135,G33,B117</a:t>
              </a:r>
              <a:endParaRPr sz="700"/>
            </a:p>
          </p:txBody>
        </p:sp>
      </p:grpSp>
      <p:grpSp>
        <p:nvGrpSpPr>
          <p:cNvPr id="583" name="Google Shape;583;p74"/>
          <p:cNvGrpSpPr/>
          <p:nvPr/>
        </p:nvGrpSpPr>
        <p:grpSpPr>
          <a:xfrm>
            <a:off x="7845449" y="5399430"/>
            <a:ext cx="669901" cy="162404"/>
            <a:chOff x="0" y="-28575"/>
            <a:chExt cx="1786404" cy="433077"/>
          </a:xfrm>
        </p:grpSpPr>
        <p:sp>
          <p:nvSpPr>
            <p:cNvPr id="584" name="Google Shape;584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F7600"/>
            </a:solidFill>
            <a:ln>
              <a:noFill/>
            </a:ln>
          </p:spPr>
        </p:sp>
        <p:sp>
          <p:nvSpPr>
            <p:cNvPr id="585" name="Google Shape;585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Orange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R255,G118,B0</a:t>
              </a:r>
              <a:endParaRPr sz="700"/>
            </a:p>
          </p:txBody>
        </p:sp>
      </p:grpSp>
      <p:grpSp>
        <p:nvGrpSpPr>
          <p:cNvPr id="586" name="Google Shape;586;p74"/>
          <p:cNvGrpSpPr/>
          <p:nvPr/>
        </p:nvGrpSpPr>
        <p:grpSpPr>
          <a:xfrm>
            <a:off x="7845449" y="5227971"/>
            <a:ext cx="669901" cy="162404"/>
            <a:chOff x="0" y="-28575"/>
            <a:chExt cx="1786404" cy="433077"/>
          </a:xfrm>
        </p:grpSpPr>
        <p:sp>
          <p:nvSpPr>
            <p:cNvPr id="587" name="Google Shape;587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7A81B"/>
            </a:solidFill>
            <a:ln>
              <a:noFill/>
            </a:ln>
          </p:spPr>
        </p:sp>
        <p:sp>
          <p:nvSpPr>
            <p:cNvPr id="588" name="Google Shape;588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Gold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R247,G168,B27</a:t>
              </a:r>
              <a:endParaRPr sz="700"/>
            </a:p>
          </p:txBody>
        </p:sp>
      </p:grpSp>
      <p:grpSp>
        <p:nvGrpSpPr>
          <p:cNvPr id="589" name="Google Shape;589;p74"/>
          <p:cNvGrpSpPr/>
          <p:nvPr/>
        </p:nvGrpSpPr>
        <p:grpSpPr>
          <a:xfrm>
            <a:off x="5743825" y="5399430"/>
            <a:ext cx="669901" cy="162404"/>
            <a:chOff x="0" y="-28575"/>
            <a:chExt cx="1786404" cy="433077"/>
          </a:xfrm>
        </p:grpSpPr>
        <p:sp>
          <p:nvSpPr>
            <p:cNvPr id="590" name="Google Shape;590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D91B5C"/>
            </a:solidFill>
            <a:ln>
              <a:noFill/>
            </a:ln>
          </p:spPr>
        </p:sp>
        <p:sp>
          <p:nvSpPr>
            <p:cNvPr id="591" name="Google Shape;591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Cranberry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R217,G27, B92</a:t>
              </a:r>
              <a:endParaRPr sz="700"/>
            </a:p>
          </p:txBody>
        </p:sp>
      </p:grpSp>
      <p:grpSp>
        <p:nvGrpSpPr>
          <p:cNvPr id="592" name="Google Shape;592;p74"/>
          <p:cNvGrpSpPr/>
          <p:nvPr/>
        </p:nvGrpSpPr>
        <p:grpSpPr>
          <a:xfrm>
            <a:off x="6444366" y="5399430"/>
            <a:ext cx="669901" cy="162404"/>
            <a:chOff x="0" y="-28575"/>
            <a:chExt cx="1786404" cy="433077"/>
          </a:xfrm>
        </p:grpSpPr>
        <p:sp>
          <p:nvSpPr>
            <p:cNvPr id="593" name="Google Shape;593;p74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</p:sp>
        <p:sp>
          <p:nvSpPr>
            <p:cNvPr id="594" name="Google Shape;594;p74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Turquoise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R0,G153,B153</a:t>
              </a:r>
              <a:endParaRPr sz="700"/>
            </a:p>
          </p:txBody>
        </p:sp>
      </p:grpSp>
      <p:sp>
        <p:nvSpPr>
          <p:cNvPr id="595" name="Google Shape;595;p74"/>
          <p:cNvSpPr txBox="1"/>
          <p:nvPr/>
        </p:nvSpPr>
        <p:spPr>
          <a:xfrm>
            <a:off x="4774538" y="5247260"/>
            <a:ext cx="943768" cy="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Rotary Leadership Colors</a:t>
            </a:r>
            <a:endParaRPr sz="700"/>
          </a:p>
        </p:txBody>
      </p:sp>
      <p:sp>
        <p:nvSpPr>
          <p:cNvPr id="596" name="Google Shape;596;p74"/>
          <p:cNvSpPr txBox="1"/>
          <p:nvPr/>
        </p:nvSpPr>
        <p:spPr>
          <a:xfrm>
            <a:off x="5052913" y="5410314"/>
            <a:ext cx="661239" cy="1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Secondary Colors</a:t>
            </a:r>
            <a:endParaRPr sz="700"/>
          </a:p>
        </p:txBody>
      </p:sp>
      <p:sp>
        <p:nvSpPr>
          <p:cNvPr id="597" name="Google Shape;597;p74"/>
          <p:cNvSpPr/>
          <p:nvPr/>
        </p:nvSpPr>
        <p:spPr>
          <a:xfrm>
            <a:off x="0" y="0"/>
            <a:ext cx="9144000" cy="1155049"/>
          </a:xfrm>
          <a:custGeom>
            <a:avLst/>
            <a:gdLst/>
            <a:ahLst/>
            <a:cxnLst/>
            <a:rect l="l" t="t" r="r" b="b"/>
            <a:pathLst>
              <a:path w="24384000" h="3080131" extrusionOk="0">
                <a:moveTo>
                  <a:pt x="0" y="3080131"/>
                </a:moveTo>
                <a:lnTo>
                  <a:pt x="24384000" y="3080131"/>
                </a:lnTo>
                <a:lnTo>
                  <a:pt x="2438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1B4E7"/>
          </a:solidFill>
          <a:ln>
            <a:noFill/>
          </a:ln>
        </p:spPr>
      </p:sp>
      <p:sp>
        <p:nvSpPr>
          <p:cNvPr id="598" name="Google Shape;598;p74"/>
          <p:cNvSpPr txBox="1"/>
          <p:nvPr/>
        </p:nvSpPr>
        <p:spPr>
          <a:xfrm>
            <a:off x="245110" y="80963"/>
            <a:ext cx="853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</a:rPr>
              <a:t>EXPAND YOUR DIGITAL PRESENCE</a:t>
            </a:r>
            <a:endParaRPr sz="3300" b="1"/>
          </a:p>
        </p:txBody>
      </p:sp>
      <p:sp>
        <p:nvSpPr>
          <p:cNvPr id="599" name="Google Shape;599;p74"/>
          <p:cNvSpPr txBox="1"/>
          <p:nvPr/>
        </p:nvSpPr>
        <p:spPr>
          <a:xfrm>
            <a:off x="4661425" y="1487450"/>
            <a:ext cx="38148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Advertising</a:t>
            </a: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 for social media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Advertise Rotary district and club events and in-the-moment 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Events, fundraisers, service projects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Photographs and videos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People of Action in action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Make use of social media 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○"/>
            </a:pPr>
            <a:r>
              <a:rPr lang="en" sz="1500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Share to social media in the moment—live streaming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600" name="Google Shape;60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50" y="1487449"/>
            <a:ext cx="4356623" cy="290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75"/>
          <p:cNvGrpSpPr/>
          <p:nvPr/>
        </p:nvGrpSpPr>
        <p:grpSpPr>
          <a:xfrm>
            <a:off x="5743825" y="5227971"/>
            <a:ext cx="669901" cy="162404"/>
            <a:chOff x="0" y="-28575"/>
            <a:chExt cx="1786404" cy="433077"/>
          </a:xfrm>
        </p:grpSpPr>
        <p:sp>
          <p:nvSpPr>
            <p:cNvPr id="606" name="Google Shape;606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17458F"/>
            </a:solidFill>
            <a:ln>
              <a:noFill/>
            </a:ln>
          </p:spPr>
        </p:sp>
        <p:sp>
          <p:nvSpPr>
            <p:cNvPr id="607" name="Google Shape;607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Royal Blue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R23,G69,B143</a:t>
              </a:r>
              <a:endParaRPr sz="700"/>
            </a:p>
          </p:txBody>
        </p:sp>
      </p:grpSp>
      <p:grpSp>
        <p:nvGrpSpPr>
          <p:cNvPr id="608" name="Google Shape;608;p75"/>
          <p:cNvGrpSpPr/>
          <p:nvPr/>
        </p:nvGrpSpPr>
        <p:grpSpPr>
          <a:xfrm>
            <a:off x="6444366" y="5227971"/>
            <a:ext cx="669901" cy="162404"/>
            <a:chOff x="0" y="-28575"/>
            <a:chExt cx="1786404" cy="433077"/>
          </a:xfrm>
        </p:grpSpPr>
        <p:sp>
          <p:nvSpPr>
            <p:cNvPr id="609" name="Google Shape;609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5DAA"/>
            </a:solidFill>
            <a:ln>
              <a:noFill/>
            </a:ln>
          </p:spPr>
        </p:sp>
        <p:sp>
          <p:nvSpPr>
            <p:cNvPr id="610" name="Google Shape;610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Azure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R0,G93,B170</a:t>
              </a:r>
              <a:endParaRPr sz="700"/>
            </a:p>
          </p:txBody>
        </p:sp>
      </p:grpSp>
      <p:grpSp>
        <p:nvGrpSpPr>
          <p:cNvPr id="611" name="Google Shape;611;p75"/>
          <p:cNvGrpSpPr/>
          <p:nvPr/>
        </p:nvGrpSpPr>
        <p:grpSpPr>
          <a:xfrm>
            <a:off x="7144907" y="5227971"/>
            <a:ext cx="669901" cy="162404"/>
            <a:chOff x="0" y="-28575"/>
            <a:chExt cx="1786404" cy="433077"/>
          </a:xfrm>
        </p:grpSpPr>
        <p:sp>
          <p:nvSpPr>
            <p:cNvPr id="612" name="Google Shape;612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1B4E7"/>
            </a:solidFill>
            <a:ln>
              <a:noFill/>
            </a:ln>
          </p:spPr>
        </p:sp>
        <p:sp>
          <p:nvSpPr>
            <p:cNvPr id="613" name="Google Shape;613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Sky Blue 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R1,G180,B231</a:t>
              </a:r>
              <a:endParaRPr sz="700"/>
            </a:p>
          </p:txBody>
        </p:sp>
      </p:grpSp>
      <p:grpSp>
        <p:nvGrpSpPr>
          <p:cNvPr id="614" name="Google Shape;614;p75"/>
          <p:cNvGrpSpPr/>
          <p:nvPr/>
        </p:nvGrpSpPr>
        <p:grpSpPr>
          <a:xfrm>
            <a:off x="7144907" y="5399430"/>
            <a:ext cx="669901" cy="162404"/>
            <a:chOff x="0" y="-28575"/>
            <a:chExt cx="1786404" cy="433077"/>
          </a:xfrm>
        </p:grpSpPr>
        <p:sp>
          <p:nvSpPr>
            <p:cNvPr id="615" name="Google Shape;615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872175"/>
            </a:solidFill>
            <a:ln>
              <a:noFill/>
            </a:ln>
          </p:spPr>
        </p:sp>
        <p:sp>
          <p:nvSpPr>
            <p:cNvPr id="616" name="Google Shape;616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Violet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R135,G33,B117</a:t>
              </a:r>
              <a:endParaRPr sz="700"/>
            </a:p>
          </p:txBody>
        </p:sp>
      </p:grpSp>
      <p:grpSp>
        <p:nvGrpSpPr>
          <p:cNvPr id="617" name="Google Shape;617;p75"/>
          <p:cNvGrpSpPr/>
          <p:nvPr/>
        </p:nvGrpSpPr>
        <p:grpSpPr>
          <a:xfrm>
            <a:off x="7845449" y="5399430"/>
            <a:ext cx="669901" cy="162404"/>
            <a:chOff x="0" y="-28575"/>
            <a:chExt cx="1786404" cy="433077"/>
          </a:xfrm>
        </p:grpSpPr>
        <p:sp>
          <p:nvSpPr>
            <p:cNvPr id="618" name="Google Shape;618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F7600"/>
            </a:solidFill>
            <a:ln>
              <a:noFill/>
            </a:ln>
          </p:spPr>
        </p:sp>
        <p:sp>
          <p:nvSpPr>
            <p:cNvPr id="619" name="Google Shape;619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Orange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R255,G118,B0</a:t>
              </a:r>
              <a:endParaRPr sz="700"/>
            </a:p>
          </p:txBody>
        </p:sp>
      </p:grpSp>
      <p:grpSp>
        <p:nvGrpSpPr>
          <p:cNvPr id="620" name="Google Shape;620;p75"/>
          <p:cNvGrpSpPr/>
          <p:nvPr/>
        </p:nvGrpSpPr>
        <p:grpSpPr>
          <a:xfrm>
            <a:off x="7845449" y="5227971"/>
            <a:ext cx="669901" cy="162404"/>
            <a:chOff x="0" y="-28575"/>
            <a:chExt cx="1786404" cy="433077"/>
          </a:xfrm>
        </p:grpSpPr>
        <p:sp>
          <p:nvSpPr>
            <p:cNvPr id="621" name="Google Shape;621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F7A81B"/>
            </a:solidFill>
            <a:ln>
              <a:noFill/>
            </a:ln>
          </p:spPr>
        </p:sp>
        <p:sp>
          <p:nvSpPr>
            <p:cNvPr id="622" name="Google Shape;622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Gold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R247,G168,B27</a:t>
              </a:r>
              <a:endParaRPr sz="700"/>
            </a:p>
          </p:txBody>
        </p:sp>
      </p:grpSp>
      <p:grpSp>
        <p:nvGrpSpPr>
          <p:cNvPr id="623" name="Google Shape;623;p75"/>
          <p:cNvGrpSpPr/>
          <p:nvPr/>
        </p:nvGrpSpPr>
        <p:grpSpPr>
          <a:xfrm>
            <a:off x="5743825" y="5399430"/>
            <a:ext cx="669901" cy="162404"/>
            <a:chOff x="0" y="-28575"/>
            <a:chExt cx="1786404" cy="433077"/>
          </a:xfrm>
        </p:grpSpPr>
        <p:sp>
          <p:nvSpPr>
            <p:cNvPr id="624" name="Google Shape;624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D91B5C"/>
            </a:solidFill>
            <a:ln>
              <a:noFill/>
            </a:ln>
          </p:spPr>
        </p:sp>
        <p:sp>
          <p:nvSpPr>
            <p:cNvPr id="625" name="Google Shape;625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Cranberry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R217,G27, B92</a:t>
              </a:r>
              <a:endParaRPr sz="700"/>
            </a:p>
          </p:txBody>
        </p:sp>
      </p:grpSp>
      <p:grpSp>
        <p:nvGrpSpPr>
          <p:cNvPr id="626" name="Google Shape;626;p75"/>
          <p:cNvGrpSpPr/>
          <p:nvPr/>
        </p:nvGrpSpPr>
        <p:grpSpPr>
          <a:xfrm>
            <a:off x="6444366" y="5399430"/>
            <a:ext cx="669901" cy="162404"/>
            <a:chOff x="0" y="-28575"/>
            <a:chExt cx="1786404" cy="433077"/>
          </a:xfrm>
        </p:grpSpPr>
        <p:sp>
          <p:nvSpPr>
            <p:cNvPr id="627" name="Google Shape;627;p75"/>
            <p:cNvSpPr/>
            <p:nvPr/>
          </p:nvSpPr>
          <p:spPr>
            <a:xfrm>
              <a:off x="0" y="0"/>
              <a:ext cx="1786382" cy="404495"/>
            </a:xfrm>
            <a:custGeom>
              <a:avLst/>
              <a:gdLst/>
              <a:ahLst/>
              <a:cxnLst/>
              <a:rect l="l" t="t" r="r" b="b"/>
              <a:pathLst>
                <a:path w="1786382" h="404495" extrusionOk="0">
                  <a:moveTo>
                    <a:pt x="0" y="0"/>
                  </a:moveTo>
                  <a:lnTo>
                    <a:pt x="1786382" y="0"/>
                  </a:lnTo>
                  <a:lnTo>
                    <a:pt x="1786382" y="404495"/>
                  </a:lnTo>
                  <a:lnTo>
                    <a:pt x="0" y="404495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</p:sp>
        <p:sp>
          <p:nvSpPr>
            <p:cNvPr id="628" name="Google Shape;628;p75"/>
            <p:cNvSpPr txBox="1"/>
            <p:nvPr/>
          </p:nvSpPr>
          <p:spPr>
            <a:xfrm>
              <a:off x="0" y="-28575"/>
              <a:ext cx="1786404" cy="43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Turquoise</a:t>
              </a:r>
              <a:endParaRPr sz="7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R0,G153,B153</a:t>
              </a:r>
              <a:endParaRPr sz="700"/>
            </a:p>
          </p:txBody>
        </p:sp>
      </p:grpSp>
      <p:sp>
        <p:nvSpPr>
          <p:cNvPr id="629" name="Google Shape;629;p75"/>
          <p:cNvSpPr/>
          <p:nvPr/>
        </p:nvSpPr>
        <p:spPr>
          <a:xfrm>
            <a:off x="0" y="0"/>
            <a:ext cx="9144000" cy="1155049"/>
          </a:xfrm>
          <a:custGeom>
            <a:avLst/>
            <a:gdLst/>
            <a:ahLst/>
            <a:cxnLst/>
            <a:rect l="l" t="t" r="r" b="b"/>
            <a:pathLst>
              <a:path w="24384000" h="3080131" extrusionOk="0">
                <a:moveTo>
                  <a:pt x="0" y="3080131"/>
                </a:moveTo>
                <a:lnTo>
                  <a:pt x="24384000" y="3080131"/>
                </a:lnTo>
                <a:lnTo>
                  <a:pt x="2438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1B4E7"/>
          </a:solidFill>
          <a:ln>
            <a:noFill/>
          </a:ln>
        </p:spPr>
      </p:sp>
      <p:sp>
        <p:nvSpPr>
          <p:cNvPr id="630" name="Google Shape;630;p75"/>
          <p:cNvSpPr/>
          <p:nvPr/>
        </p:nvSpPr>
        <p:spPr>
          <a:xfrm>
            <a:off x="3216733" y="2389694"/>
            <a:ext cx="2111981" cy="1847024"/>
          </a:xfrm>
          <a:custGeom>
            <a:avLst/>
            <a:gdLst/>
            <a:ahLst/>
            <a:cxnLst/>
            <a:rect l="l" t="t" r="r" b="b"/>
            <a:pathLst>
              <a:path w="4223962" h="3694047" extrusionOk="0">
                <a:moveTo>
                  <a:pt x="0" y="0"/>
                </a:moveTo>
                <a:lnTo>
                  <a:pt x="4223962" y="0"/>
                </a:lnTo>
                <a:lnTo>
                  <a:pt x="4223962" y="3694048"/>
                </a:lnTo>
                <a:lnTo>
                  <a:pt x="0" y="3694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1" name="Google Shape;631;p75"/>
          <p:cNvSpPr/>
          <p:nvPr/>
        </p:nvSpPr>
        <p:spPr>
          <a:xfrm>
            <a:off x="302894" y="2219596"/>
            <a:ext cx="1907771" cy="2057400"/>
          </a:xfrm>
          <a:custGeom>
            <a:avLst/>
            <a:gdLst/>
            <a:ahLst/>
            <a:cxnLst/>
            <a:rect l="l" t="t" r="r" b="b"/>
            <a:pathLst>
              <a:path w="3815542" h="4114800" extrusionOk="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2" name="Google Shape;632;p75"/>
          <p:cNvSpPr/>
          <p:nvPr/>
        </p:nvSpPr>
        <p:spPr>
          <a:xfrm>
            <a:off x="6393831" y="1689249"/>
            <a:ext cx="2610867" cy="2643916"/>
          </a:xfrm>
          <a:custGeom>
            <a:avLst/>
            <a:gdLst/>
            <a:ahLst/>
            <a:cxnLst/>
            <a:rect l="l" t="t" r="r" b="b"/>
            <a:pathLst>
              <a:path w="5221734" h="5287832" extrusionOk="0">
                <a:moveTo>
                  <a:pt x="0" y="0"/>
                </a:moveTo>
                <a:lnTo>
                  <a:pt x="5221734" y="0"/>
                </a:lnTo>
                <a:lnTo>
                  <a:pt x="5221734" y="5287832"/>
                </a:lnTo>
                <a:lnTo>
                  <a:pt x="0" y="5287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3" name="Google Shape;633;p75"/>
          <p:cNvSpPr/>
          <p:nvPr/>
        </p:nvSpPr>
        <p:spPr>
          <a:xfrm>
            <a:off x="2394728" y="3600450"/>
            <a:ext cx="636268" cy="636268"/>
          </a:xfrm>
          <a:custGeom>
            <a:avLst/>
            <a:gdLst/>
            <a:ahLst/>
            <a:cxnLst/>
            <a:rect l="l" t="t" r="r" b="b"/>
            <a:pathLst>
              <a:path w="1272536" h="1272536" extrusionOk="0">
                <a:moveTo>
                  <a:pt x="0" y="0"/>
                </a:moveTo>
                <a:lnTo>
                  <a:pt x="1272536" y="0"/>
                </a:lnTo>
                <a:lnTo>
                  <a:pt x="1272536" y="1272536"/>
                </a:lnTo>
                <a:lnTo>
                  <a:pt x="0" y="127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4" name="Google Shape;634;p75"/>
          <p:cNvSpPr/>
          <p:nvPr/>
        </p:nvSpPr>
        <p:spPr>
          <a:xfrm>
            <a:off x="5550130" y="3767184"/>
            <a:ext cx="657964" cy="350365"/>
          </a:xfrm>
          <a:custGeom>
            <a:avLst/>
            <a:gdLst/>
            <a:ahLst/>
            <a:cxnLst/>
            <a:rect l="l" t="t" r="r" b="b"/>
            <a:pathLst>
              <a:path w="1315927" h="700731" extrusionOk="0">
                <a:moveTo>
                  <a:pt x="0" y="0"/>
                </a:moveTo>
                <a:lnTo>
                  <a:pt x="1315927" y="0"/>
                </a:lnTo>
                <a:lnTo>
                  <a:pt x="1315927" y="700731"/>
                </a:lnTo>
                <a:lnTo>
                  <a:pt x="0" y="700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5" name="Google Shape;635;p75"/>
          <p:cNvSpPr txBox="1"/>
          <p:nvPr/>
        </p:nvSpPr>
        <p:spPr>
          <a:xfrm>
            <a:off x="4774538" y="5247260"/>
            <a:ext cx="943768" cy="13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Rotary Leadership Colors</a:t>
            </a:r>
            <a:endParaRPr sz="700"/>
          </a:p>
        </p:txBody>
      </p:sp>
      <p:sp>
        <p:nvSpPr>
          <p:cNvPr id="636" name="Google Shape;636;p75"/>
          <p:cNvSpPr txBox="1"/>
          <p:nvPr/>
        </p:nvSpPr>
        <p:spPr>
          <a:xfrm>
            <a:off x="5052913" y="5410314"/>
            <a:ext cx="661239" cy="14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Secondary Colors</a:t>
            </a:r>
            <a:endParaRPr sz="700"/>
          </a:p>
        </p:txBody>
      </p:sp>
      <p:sp>
        <p:nvSpPr>
          <p:cNvPr id="637" name="Google Shape;637;p75"/>
          <p:cNvSpPr txBox="1"/>
          <p:nvPr/>
        </p:nvSpPr>
        <p:spPr>
          <a:xfrm>
            <a:off x="302894" y="80963"/>
            <a:ext cx="8538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FFFFFF"/>
                </a:solidFill>
              </a:rPr>
              <a:t>EXPAND YOUR DIGITAL PRESENCE</a:t>
            </a:r>
            <a:endParaRPr sz="700" b="1"/>
          </a:p>
        </p:txBody>
      </p:sp>
      <p:sp>
        <p:nvSpPr>
          <p:cNvPr id="638" name="Google Shape;638;p75"/>
          <p:cNvSpPr txBox="1"/>
          <p:nvPr/>
        </p:nvSpPr>
        <p:spPr>
          <a:xfrm>
            <a:off x="1609575" y="1595749"/>
            <a:ext cx="5925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639" name="Google Shape;639;p75"/>
          <p:cNvSpPr txBox="1"/>
          <p:nvPr/>
        </p:nvSpPr>
        <p:spPr>
          <a:xfrm>
            <a:off x="2972250" y="1195175"/>
            <a:ext cx="39888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 Public </a:t>
            </a:r>
            <a:endParaRPr sz="20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What they say about you</a:t>
            </a:r>
            <a:endParaRPr sz="15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323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●"/>
            </a:pPr>
            <a:r>
              <a:rPr lang="en" sz="15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How they engage with you</a:t>
            </a:r>
            <a:endParaRPr sz="1500" b="1">
              <a:solidFill>
                <a:srgbClr val="D91B5C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D91B5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40" name="Google Shape;640;p75"/>
          <p:cNvSpPr txBox="1"/>
          <p:nvPr/>
        </p:nvSpPr>
        <p:spPr>
          <a:xfrm>
            <a:off x="2305921" y="4669625"/>
            <a:ext cx="393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Creating curiosity increases membership</a:t>
            </a: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6"/>
          <p:cNvSpPr txBox="1">
            <a:spLocks noGrp="1"/>
          </p:cNvSpPr>
          <p:nvPr>
            <p:ph type="body" idx="1"/>
          </p:nvPr>
        </p:nvSpPr>
        <p:spPr>
          <a:xfrm>
            <a:off x="5724275" y="1606150"/>
            <a:ext cx="3191100" cy="235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marR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Visit and use the Learning Center and Brand Center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101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Identify and partner with others in your community for broader visibility and impact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101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Expand your digital presence: It's more than relying on a single platform</a:t>
            </a:r>
            <a:endParaRPr sz="15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76"/>
          <p:cNvSpPr txBox="1">
            <a:spLocks noGrp="1"/>
          </p:cNvSpPr>
          <p:nvPr>
            <p:ph type="body" idx="2"/>
          </p:nvPr>
        </p:nvSpPr>
        <p:spPr>
          <a:xfrm>
            <a:off x="419100" y="1606154"/>
            <a:ext cx="3733800" cy="851400"/>
          </a:xfrm>
          <a:prstGeom prst="rect">
            <a:avLst/>
          </a:prstGeom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CALL TO ACTION</a:t>
            </a:r>
            <a:endParaRPr/>
          </a:p>
        </p:txBody>
      </p:sp>
      <p:sp>
        <p:nvSpPr>
          <p:cNvPr id="647" name="Google Shape;647;p76"/>
          <p:cNvSpPr txBox="1">
            <a:spLocks noGrp="1"/>
          </p:cNvSpPr>
          <p:nvPr>
            <p:ph type="subTitle" idx="3"/>
          </p:nvPr>
        </p:nvSpPr>
        <p:spPr>
          <a:xfrm>
            <a:off x="415925" y="2537724"/>
            <a:ext cx="3740100" cy="148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48" name="Google Shape;648;p76"/>
          <p:cNvSpPr/>
          <p:nvPr/>
        </p:nvSpPr>
        <p:spPr>
          <a:xfrm>
            <a:off x="4955886" y="1617075"/>
            <a:ext cx="531300" cy="48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dk1"/>
                </a:solidFill>
              </a:rPr>
              <a:t>1</a:t>
            </a:r>
            <a:endParaRPr sz="2400"/>
          </a:p>
        </p:txBody>
      </p:sp>
      <p:sp>
        <p:nvSpPr>
          <p:cNvPr id="649" name="Google Shape;649;p76"/>
          <p:cNvSpPr/>
          <p:nvPr/>
        </p:nvSpPr>
        <p:spPr>
          <a:xfrm>
            <a:off x="4955886" y="2993666"/>
            <a:ext cx="531300" cy="48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3</a:t>
            </a:r>
            <a:endParaRPr sz="2400"/>
          </a:p>
        </p:txBody>
      </p:sp>
      <p:sp>
        <p:nvSpPr>
          <p:cNvPr id="650" name="Google Shape;650;p76"/>
          <p:cNvSpPr/>
          <p:nvPr/>
        </p:nvSpPr>
        <p:spPr>
          <a:xfrm>
            <a:off x="4955886" y="2301469"/>
            <a:ext cx="531300" cy="483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2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7"/>
          <p:cNvSpPr txBox="1">
            <a:spLocks noGrp="1"/>
          </p:cNvSpPr>
          <p:nvPr>
            <p:ph type="body" idx="1"/>
          </p:nvPr>
        </p:nvSpPr>
        <p:spPr>
          <a:xfrm>
            <a:off x="4572001" y="0"/>
            <a:ext cx="4572000" cy="51435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77"/>
          <p:cNvSpPr txBox="1">
            <a:spLocks noGrp="1"/>
          </p:cNvSpPr>
          <p:nvPr>
            <p:ph type="body" idx="3"/>
          </p:nvPr>
        </p:nvSpPr>
        <p:spPr>
          <a:xfrm>
            <a:off x="5178803" y="2915754"/>
            <a:ext cx="3733800" cy="851400"/>
          </a:xfrm>
          <a:prstGeom prst="rect">
            <a:avLst/>
          </a:prstGeom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Put your name, email, and district in the Chat to get on the distribution list!</a:t>
            </a:r>
            <a:endParaRPr/>
          </a:p>
        </p:txBody>
      </p:sp>
      <p:pic>
        <p:nvPicPr>
          <p:cNvPr id="657" name="Google Shape;65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50" y="1015975"/>
            <a:ext cx="4267198" cy="32227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1249" y="1047745"/>
            <a:ext cx="4220308" cy="3551636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78"/>
          <p:cNvSpPr txBox="1"/>
          <p:nvPr/>
        </p:nvSpPr>
        <p:spPr>
          <a:xfrm>
            <a:off x="2391249" y="1047745"/>
            <a:ext cx="4220308" cy="279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sz="1100"/>
          </a:p>
        </p:txBody>
      </p:sp>
      <p:sp>
        <p:nvSpPr>
          <p:cNvPr id="664" name="Google Shape;664;p78"/>
          <p:cNvSpPr txBox="1">
            <a:spLocks noGrp="1"/>
          </p:cNvSpPr>
          <p:nvPr>
            <p:ph type="sldNum" idx="4294967295"/>
          </p:nvPr>
        </p:nvSpPr>
        <p:spPr>
          <a:xfrm>
            <a:off x="8737600" y="86678"/>
            <a:ext cx="31750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2"/>
          <p:cNvSpPr txBox="1">
            <a:spLocks noGrp="1"/>
          </p:cNvSpPr>
          <p:nvPr>
            <p:ph type="body" idx="1"/>
          </p:nvPr>
        </p:nvSpPr>
        <p:spPr>
          <a:xfrm>
            <a:off x="4569839" y="3342728"/>
            <a:ext cx="41529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/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Prepares you for leadership and committee roles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Helps solve problems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You choose the topics and when to learn</a:t>
            </a:r>
            <a:endParaRPr/>
          </a:p>
          <a:p>
            <a:pPr marL="254000" lvl="0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" sz="1500">
                <a:latin typeface="Arial Narrow"/>
                <a:ea typeface="Arial Narrow"/>
                <a:cs typeface="Arial Narrow"/>
                <a:sym typeface="Arial Narrow"/>
              </a:rPr>
              <a:t>Courses are practical and short</a:t>
            </a:r>
            <a:endParaRPr/>
          </a:p>
        </p:txBody>
      </p:sp>
      <p:sp>
        <p:nvSpPr>
          <p:cNvPr id="306" name="Google Shape;306;p52"/>
          <p:cNvSpPr txBox="1">
            <a:spLocks noGrp="1"/>
          </p:cNvSpPr>
          <p:nvPr>
            <p:ph type="body" idx="2"/>
          </p:nvPr>
        </p:nvSpPr>
        <p:spPr>
          <a:xfrm>
            <a:off x="419100" y="1606150"/>
            <a:ext cx="27240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/>
              <a:t>THE LEARNING CENTER</a:t>
            </a:r>
            <a:endParaRPr sz="3800"/>
          </a:p>
        </p:txBody>
      </p:sp>
      <p:sp>
        <p:nvSpPr>
          <p:cNvPr id="307" name="Google Shape;307;p52"/>
          <p:cNvSpPr txBox="1"/>
          <p:nvPr/>
        </p:nvSpPr>
        <p:spPr>
          <a:xfrm>
            <a:off x="450222" y="2537725"/>
            <a:ext cx="2635800" cy="1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Expand Your Knowledge </a:t>
            </a:r>
            <a:endParaRPr sz="2400"/>
          </a:p>
        </p:txBody>
      </p:sp>
      <p:sp>
        <p:nvSpPr>
          <p:cNvPr id="308" name="Google Shape;308;p52"/>
          <p:cNvSpPr txBox="1">
            <a:spLocks noGrp="1"/>
          </p:cNvSpPr>
          <p:nvPr>
            <p:ph type="sldNum" idx="12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3</a:t>
            </a:fld>
            <a:endParaRPr/>
          </a:p>
        </p:txBody>
      </p:sp>
      <p:grpSp>
        <p:nvGrpSpPr>
          <p:cNvPr id="309" name="Google Shape;309;p52"/>
          <p:cNvGrpSpPr/>
          <p:nvPr/>
        </p:nvGrpSpPr>
        <p:grpSpPr>
          <a:xfrm>
            <a:off x="3234931" y="-29659"/>
            <a:ext cx="5893343" cy="3261171"/>
            <a:chOff x="0" y="0"/>
            <a:chExt cx="7857790" cy="4348228"/>
          </a:xfrm>
        </p:grpSpPr>
        <p:pic>
          <p:nvPicPr>
            <p:cNvPr id="310" name="Google Shape;310;p52" descr="image.png"/>
            <p:cNvPicPr preferRelativeResize="0"/>
            <p:nvPr/>
          </p:nvPicPr>
          <p:blipFill rotWithShape="1">
            <a:blip r:embed="rId3">
              <a:alphaModFix/>
            </a:blip>
            <a:srcRect l="22820" t="26636" r="9543" b="10379"/>
            <a:stretch/>
          </p:blipFill>
          <p:spPr>
            <a:xfrm>
              <a:off x="203200" y="203200"/>
              <a:ext cx="7451390" cy="3903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52" descr="imag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7857790" cy="43482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 txBox="1">
            <a:spLocks noGrp="1"/>
          </p:cNvSpPr>
          <p:nvPr>
            <p:ph type="title"/>
          </p:nvPr>
        </p:nvSpPr>
        <p:spPr>
          <a:xfrm>
            <a:off x="214329" y="0"/>
            <a:ext cx="82905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INCLUDES GOOD PUBLIC IMAGE INFO</a:t>
            </a:r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body" idx="1"/>
          </p:nvPr>
        </p:nvSpPr>
        <p:spPr>
          <a:xfrm>
            <a:off x="285749" y="1263625"/>
            <a:ext cx="8941800" cy="3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/>
          <a:p>
            <a:pPr marL="88900" lvl="0" indent="-25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00"/>
              <a:buNone/>
            </a:pPr>
            <a:endParaRPr sz="900"/>
          </a:p>
        </p:txBody>
      </p:sp>
      <p:pic>
        <p:nvPicPr>
          <p:cNvPr id="318" name="Google Shape;318;p53" descr="image.png"/>
          <p:cNvPicPr preferRelativeResize="0"/>
          <p:nvPr/>
        </p:nvPicPr>
        <p:blipFill rotWithShape="1">
          <a:blip r:embed="rId3">
            <a:alphaModFix/>
          </a:blip>
          <a:srcRect l="3333" t="9997" r="9161" b="8522"/>
          <a:stretch/>
        </p:blipFill>
        <p:spPr>
          <a:xfrm>
            <a:off x="285749" y="1263625"/>
            <a:ext cx="6268171" cy="328332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/>
          <p:cNvSpPr txBox="1">
            <a:spLocks noGrp="1"/>
          </p:cNvSpPr>
          <p:nvPr>
            <p:ph type="sldNum" idx="4294967295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>
            <a:spLocks noGrp="1"/>
          </p:cNvSpPr>
          <p:nvPr>
            <p:ph type="title"/>
          </p:nvPr>
        </p:nvSpPr>
        <p:spPr>
          <a:xfrm>
            <a:off x="214325" y="0"/>
            <a:ext cx="85563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VARIETY OF TOPICS:</a:t>
            </a:r>
            <a:r>
              <a:rPr lang="en"/>
              <a:t> R</a:t>
            </a:r>
            <a:r>
              <a:rPr lang="en" cap="none">
                <a:solidFill>
                  <a:srgbClr val="FFFFFF"/>
                </a:solidFill>
              </a:rPr>
              <a:t>OTARY LIFE</a:t>
            </a:r>
            <a:endParaRPr/>
          </a:p>
        </p:txBody>
      </p:sp>
      <p:sp>
        <p:nvSpPr>
          <p:cNvPr id="325" name="Google Shape;325;p54"/>
          <p:cNvSpPr txBox="1">
            <a:spLocks noGrp="1"/>
          </p:cNvSpPr>
          <p:nvPr>
            <p:ph type="sldNum" idx="4294967295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26" name="Google Shape;326;p54" descr="Learning About Rotary Other Topic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51" y="1216643"/>
            <a:ext cx="6996970" cy="3960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>
            <a:spLocks noGrp="1"/>
          </p:cNvSpPr>
          <p:nvPr>
            <p:ph type="title"/>
          </p:nvPr>
        </p:nvSpPr>
        <p:spPr>
          <a:xfrm>
            <a:off x="214313" y="1"/>
            <a:ext cx="64725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PROFESSIONAL LIFE</a:t>
            </a:r>
            <a:endParaRPr/>
          </a:p>
        </p:txBody>
      </p:sp>
      <p:sp>
        <p:nvSpPr>
          <p:cNvPr id="332" name="Google Shape;332;p55"/>
          <p:cNvSpPr txBox="1">
            <a:spLocks noGrp="1"/>
          </p:cNvSpPr>
          <p:nvPr>
            <p:ph type="sldNum" idx="4294967295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33" name="Google Shape;333;p55" descr="Learning Professional LIf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13" y="1318768"/>
            <a:ext cx="8629652" cy="389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>
            <a:spLocks noGrp="1"/>
          </p:cNvSpPr>
          <p:nvPr>
            <p:ph type="body" idx="2"/>
          </p:nvPr>
        </p:nvSpPr>
        <p:spPr>
          <a:xfrm>
            <a:off x="419100" y="693715"/>
            <a:ext cx="37338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/>
              <a:t>THE BRAND CENTER</a:t>
            </a:r>
            <a:endParaRPr/>
          </a:p>
        </p:txBody>
      </p:sp>
      <p:sp>
        <p:nvSpPr>
          <p:cNvPr id="339" name="Google Shape;339;p56"/>
          <p:cNvSpPr txBox="1"/>
          <p:nvPr/>
        </p:nvSpPr>
        <p:spPr>
          <a:xfrm>
            <a:off x="410973" y="1674350"/>
            <a:ext cx="2210100" cy="1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Always There to Help You</a:t>
            </a:r>
            <a:endParaRPr sz="2400"/>
          </a:p>
        </p:txBody>
      </p:sp>
      <p:sp>
        <p:nvSpPr>
          <p:cNvPr id="340" name="Google Shape;340;p56"/>
          <p:cNvSpPr txBox="1">
            <a:spLocks noGrp="1"/>
          </p:cNvSpPr>
          <p:nvPr>
            <p:ph type="sldNum" idx="12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7</a:t>
            </a:fld>
            <a:endParaRPr/>
          </a:p>
        </p:txBody>
      </p:sp>
      <p:pic>
        <p:nvPicPr>
          <p:cNvPr id="341" name="Google Shape;341;p56" descr="image.png"/>
          <p:cNvPicPr preferRelativeResize="0"/>
          <p:nvPr/>
        </p:nvPicPr>
        <p:blipFill rotWithShape="1">
          <a:blip r:embed="rId3">
            <a:alphaModFix/>
          </a:blip>
          <a:srcRect l="23330" t="15927" r="4168" b="11477"/>
          <a:stretch/>
        </p:blipFill>
        <p:spPr>
          <a:xfrm>
            <a:off x="3434098" y="2044122"/>
            <a:ext cx="5498501" cy="309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7"/>
          <p:cNvSpPr txBox="1">
            <a:spLocks noGrp="1"/>
          </p:cNvSpPr>
          <p:nvPr>
            <p:ph type="title"/>
          </p:nvPr>
        </p:nvSpPr>
        <p:spPr>
          <a:xfrm>
            <a:off x="214313" y="1"/>
            <a:ext cx="64725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LOGOS</a:t>
            </a:r>
            <a:endParaRPr/>
          </a:p>
        </p:txBody>
      </p:sp>
      <p:sp>
        <p:nvSpPr>
          <p:cNvPr id="347" name="Google Shape;347;p57"/>
          <p:cNvSpPr txBox="1">
            <a:spLocks noGrp="1"/>
          </p:cNvSpPr>
          <p:nvPr>
            <p:ph type="sldNum" idx="4294967295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48" name="Google Shape;348;p57" descr="Rotaract Interact vertic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5540" y="1150345"/>
            <a:ext cx="1657248" cy="415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7" descr="Logos and graphis option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19" y="1357134"/>
            <a:ext cx="2647951" cy="500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7" descr="pasted-movi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3827" y="1447319"/>
            <a:ext cx="4801187" cy="158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7" descr="AOF_group_circle_color_E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8198" y="3082427"/>
            <a:ext cx="3372578" cy="2104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8"/>
          <p:cNvSpPr txBox="1">
            <a:spLocks noGrp="1"/>
          </p:cNvSpPr>
          <p:nvPr>
            <p:ph type="title"/>
          </p:nvPr>
        </p:nvSpPr>
        <p:spPr>
          <a:xfrm>
            <a:off x="214313" y="1"/>
            <a:ext cx="64725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cap="none">
                <a:solidFill>
                  <a:srgbClr val="FFFFFF"/>
                </a:solidFill>
              </a:rPr>
              <a:t>PHOTOS AND VIDEOS</a:t>
            </a:r>
            <a:endParaRPr/>
          </a:p>
        </p:txBody>
      </p:sp>
      <p:sp>
        <p:nvSpPr>
          <p:cNvPr id="357" name="Google Shape;357;p58"/>
          <p:cNvSpPr txBox="1">
            <a:spLocks noGrp="1"/>
          </p:cNvSpPr>
          <p:nvPr>
            <p:ph type="sldNum" idx="4294967295"/>
          </p:nvPr>
        </p:nvSpPr>
        <p:spPr>
          <a:xfrm>
            <a:off x="8913427" y="124504"/>
            <a:ext cx="141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58" name="Google Shape;358;p58" descr="pasted-movie.png"/>
          <p:cNvPicPr preferRelativeResize="0"/>
          <p:nvPr/>
        </p:nvPicPr>
        <p:blipFill rotWithShape="1">
          <a:blip r:embed="rId3">
            <a:alphaModFix/>
          </a:blip>
          <a:srcRect l="368"/>
          <a:stretch/>
        </p:blipFill>
        <p:spPr>
          <a:xfrm>
            <a:off x="1572835" y="1202914"/>
            <a:ext cx="5687787" cy="3987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1427</Words>
  <Application>Microsoft Office PowerPoint</Application>
  <PresentationFormat>On-screen Show (16:9)</PresentationFormat>
  <Paragraphs>270</Paragraphs>
  <Slides>29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Arial Narrow</vt:lpstr>
      <vt:lpstr>Simple Light</vt:lpstr>
      <vt:lpstr>Office Theme</vt:lpstr>
      <vt:lpstr>Office Theme</vt:lpstr>
      <vt:lpstr>PowerPoint Presentation</vt:lpstr>
      <vt:lpstr>PowerPoint Presentation</vt:lpstr>
      <vt:lpstr>PowerPoint Presentation</vt:lpstr>
      <vt:lpstr>INCLUDES GOOD PUBLIC IMAGE INFO</vt:lpstr>
      <vt:lpstr>VARIETY OF TOPICS: ROTARY LIFE</vt:lpstr>
      <vt:lpstr>PROFESSIONAL LIFE</vt:lpstr>
      <vt:lpstr>PowerPoint Presentation</vt:lpstr>
      <vt:lpstr>LOGOS</vt:lpstr>
      <vt:lpstr>PHOTOS AND VIDEOS</vt:lpstr>
      <vt:lpstr>OTHER TOOLS</vt:lpstr>
      <vt:lpstr>WHY USE THE BRAND CENTER?</vt:lpstr>
      <vt:lpstr>BOOKMARK IT! BRANDCENTER.ROTARY.ORG</vt:lpstr>
      <vt:lpstr>PowerPoint Presentation</vt:lpstr>
      <vt:lpstr>PowerPoint Presentation</vt:lpstr>
      <vt:lpstr>MEDIA CONNECTIONS</vt:lpstr>
      <vt:lpstr>LEVERAGE COMMUNITY CONNECTIONS</vt:lpstr>
      <vt:lpstr>LEVERAGE COMMUNITY CONNECTIONS</vt:lpstr>
      <vt:lpstr>LEVERAGE COMMUNITY CONNECTIONS</vt:lpstr>
      <vt:lpstr>LEVERAGE COMMUNITY CONNECTIONS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Bruce Goldsen</cp:lastModifiedBy>
  <cp:revision>1</cp:revision>
  <dcterms:modified xsi:type="dcterms:W3CDTF">2024-08-01T01:48:09Z</dcterms:modified>
</cp:coreProperties>
</file>